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3.xml" ContentType="application/vnd.openxmlformats-officedocument.theme+xml"/>
  <Override PartName="/ppt/theme/theme4.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3" r:id="rId4"/>
    <p:sldMasterId id="2147483663" r:id="rId5"/>
  </p:sldMasterIdLst>
  <p:notesMasterIdLst>
    <p:notesMasterId r:id="rId14"/>
  </p:notesMasterIdLst>
  <p:handoutMasterIdLst>
    <p:handoutMasterId r:id="rId15"/>
  </p:handoutMasterIdLst>
  <p:sldIdLst>
    <p:sldId id="542" r:id="rId6"/>
    <p:sldId id="563" r:id="rId7"/>
    <p:sldId id="565" r:id="rId8"/>
    <p:sldId id="561" r:id="rId9"/>
    <p:sldId id="569" r:id="rId10"/>
    <p:sldId id="566" r:id="rId11"/>
    <p:sldId id="568" r:id="rId12"/>
    <p:sldId id="567" r:id="rId1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AED60BC-6DC8-9208-15EC-10DB2B0CE731}" name="Mereness, Matt" initials="MM" userId="S::matt.mereness@ercot.com::6db1126a-164e-4475-8d86-5dde160acd3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6C6"/>
    <a:srgbClr val="26D07C"/>
    <a:srgbClr val="00AEC7"/>
    <a:srgbClr val="E6EBF0"/>
    <a:srgbClr val="093C61"/>
    <a:srgbClr val="98C3FA"/>
    <a:srgbClr val="70CDD9"/>
    <a:srgbClr val="8DC3E5"/>
    <a:srgbClr val="A9E5EA"/>
    <a:srgbClr val="5B67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3296810-A885-4BE3-A3E7-6D5BEEA58F35}">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23" d="100"/>
          <a:sy n="123" d="100"/>
        </p:scale>
        <p:origin x="1254" y="102"/>
      </p:cViewPr>
      <p:guideLst>
        <p:guide orient="horz" pos="2160"/>
        <p:guide pos="2880"/>
      </p:guideLst>
    </p:cSldViewPr>
  </p:slideViewPr>
  <p:notesTextViewPr>
    <p:cViewPr>
      <p:scale>
        <a:sx n="3" d="2"/>
        <a:sy n="3" d="2"/>
      </p:scale>
      <p:origin x="0" y="0"/>
    </p:cViewPr>
  </p:notesTextViewPr>
  <p:sorterViewPr>
    <p:cViewPr varScale="1">
      <p:scale>
        <a:sx n="100" d="100"/>
        <a:sy n="100" d="100"/>
      </p:scale>
      <p:origin x="0" y="-2202"/>
    </p:cViewPr>
  </p:sorterViewPr>
  <p:notesViewPr>
    <p:cSldViewPr showGuides="1">
      <p:cViewPr varScale="1">
        <p:scale>
          <a:sx n="61" d="100"/>
          <a:sy n="61" d="100"/>
        </p:scale>
        <p:origin x="2285"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11038-C648-4BF3-8167-6AE1FF3EFDF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A20C27A-FD2A-445A-A719-6C03AF8940F3}">
      <dgm:prSet phldrT="[Text]"/>
      <dgm:spPr>
        <a:solidFill>
          <a:srgbClr val="5B6770"/>
        </a:solidFill>
      </dgm:spPr>
      <dgm:t>
        <a:bodyPr/>
        <a:lstStyle/>
        <a:p>
          <a:r>
            <a:rPr lang="en-US" dirty="0"/>
            <a:t>Click to edit Master subtitle style</a:t>
          </a:r>
        </a:p>
      </dgm:t>
    </dgm:pt>
    <dgm:pt modelId="{70D27D20-9B5C-4ACA-A932-25F2CF915F48}" type="parTrans" cxnId="{A5351B5C-9190-4E1A-BDA3-BCFD1EA44514}">
      <dgm:prSet/>
      <dgm:spPr/>
      <dgm:t>
        <a:bodyPr/>
        <a:lstStyle/>
        <a:p>
          <a:endParaRPr lang="en-US"/>
        </a:p>
      </dgm:t>
    </dgm:pt>
    <dgm:pt modelId="{6F8B888A-19D7-43C8-BC5E-9BDE549DF313}" type="sibTrans" cxnId="{A5351B5C-9190-4E1A-BDA3-BCFD1EA44514}">
      <dgm:prSet/>
      <dgm:spPr/>
      <dgm:t>
        <a:bodyPr/>
        <a:lstStyle/>
        <a:p>
          <a:endParaRPr lang="en-US"/>
        </a:p>
      </dgm:t>
    </dgm:pt>
    <dgm:pt modelId="{E0CEC3AC-4F65-405E-9DD2-9D5A494B4AC7}">
      <dgm:prSet phldrT="[Text]"/>
      <dgm:spPr>
        <a:solidFill>
          <a:srgbClr val="00AEC7"/>
        </a:solidFill>
      </dgm:spPr>
      <dgm:t>
        <a:bodyPr/>
        <a:lstStyle/>
        <a:p>
          <a:r>
            <a:rPr lang="en-US" dirty="0"/>
            <a:t>Click to edit Master subtitle style</a:t>
          </a:r>
        </a:p>
      </dgm:t>
    </dgm:pt>
    <dgm:pt modelId="{EAB6D17A-4709-4A18-AFBB-0789B952020D}" type="parTrans" cxnId="{6C928428-284E-4E7D-9683-6F55F36228FB}">
      <dgm:prSet/>
      <dgm:spPr/>
      <dgm:t>
        <a:bodyPr/>
        <a:lstStyle/>
        <a:p>
          <a:endParaRPr lang="en-US"/>
        </a:p>
      </dgm:t>
    </dgm:pt>
    <dgm:pt modelId="{E80F0502-7CC7-44FF-B609-B9414F795B8A}" type="sibTrans" cxnId="{6C928428-284E-4E7D-9683-6F55F36228FB}">
      <dgm:prSet/>
      <dgm:spPr/>
      <dgm:t>
        <a:bodyPr/>
        <a:lstStyle/>
        <a:p>
          <a:endParaRPr lang="en-US"/>
        </a:p>
      </dgm:t>
    </dgm:pt>
    <dgm:pt modelId="{187606C4-A5C3-49B4-8A18-BB38CA4215D5}">
      <dgm:prSet phldrT="[Text]"/>
      <dgm:spPr>
        <a:solidFill>
          <a:srgbClr val="093C61"/>
        </a:solidFill>
      </dgm:spPr>
      <dgm:t>
        <a:bodyPr/>
        <a:lstStyle/>
        <a:p>
          <a:r>
            <a:rPr lang="en-US" dirty="0"/>
            <a:t>Click to edit Master subtitle style</a:t>
          </a:r>
        </a:p>
      </dgm:t>
    </dgm:pt>
    <dgm:pt modelId="{58AE02CB-D91D-41B6-A813-B4F035391B83}" type="parTrans" cxnId="{72D59750-5757-41CF-AF05-6C57B64FB7ED}">
      <dgm:prSet/>
      <dgm:spPr/>
      <dgm:t>
        <a:bodyPr/>
        <a:lstStyle/>
        <a:p>
          <a:endParaRPr lang="en-US"/>
        </a:p>
      </dgm:t>
    </dgm:pt>
    <dgm:pt modelId="{3CFCF34C-096A-4329-BCDD-0A8D1A075934}" type="sibTrans" cxnId="{72D59750-5757-41CF-AF05-6C57B64FB7ED}">
      <dgm:prSet/>
      <dgm:spPr/>
      <dgm:t>
        <a:bodyPr/>
        <a:lstStyle/>
        <a:p>
          <a:endParaRPr lang="en-US"/>
        </a:p>
      </dgm:t>
    </dgm:pt>
    <dgm:pt modelId="{075A3D39-E191-4C23-AF82-FED389D4714A}" type="pres">
      <dgm:prSet presAssocID="{32E11038-C648-4BF3-8167-6AE1FF3EFDF1}" presName="Name0" presStyleCnt="0">
        <dgm:presLayoutVars>
          <dgm:chMax val="7"/>
          <dgm:chPref val="7"/>
          <dgm:dir/>
        </dgm:presLayoutVars>
      </dgm:prSet>
      <dgm:spPr/>
    </dgm:pt>
    <dgm:pt modelId="{80725D32-2ED8-4B1F-81A2-9F7C840C4E0C}" type="pres">
      <dgm:prSet presAssocID="{32E11038-C648-4BF3-8167-6AE1FF3EFDF1}" presName="Name1" presStyleCnt="0"/>
      <dgm:spPr/>
    </dgm:pt>
    <dgm:pt modelId="{B6A82959-4BD9-4D99-A596-9C774D74AB1C}" type="pres">
      <dgm:prSet presAssocID="{32E11038-C648-4BF3-8167-6AE1FF3EFDF1}" presName="cycle" presStyleCnt="0"/>
      <dgm:spPr/>
    </dgm:pt>
    <dgm:pt modelId="{A2FCC776-BF52-47C4-92E4-17467F9AE6E1}" type="pres">
      <dgm:prSet presAssocID="{32E11038-C648-4BF3-8167-6AE1FF3EFDF1}" presName="srcNode" presStyleLbl="node1" presStyleIdx="0" presStyleCnt="3"/>
      <dgm:spPr/>
    </dgm:pt>
    <dgm:pt modelId="{6304DB4F-C21D-43CE-BC19-7FC9FE4143EB}" type="pres">
      <dgm:prSet presAssocID="{32E11038-C648-4BF3-8167-6AE1FF3EFDF1}" presName="conn" presStyleLbl="parChTrans1D2" presStyleIdx="0" presStyleCnt="1"/>
      <dgm:spPr/>
    </dgm:pt>
    <dgm:pt modelId="{0AC5C796-425F-48EC-9CE3-FF43A9E945D1}" type="pres">
      <dgm:prSet presAssocID="{32E11038-C648-4BF3-8167-6AE1FF3EFDF1}" presName="extraNode" presStyleLbl="node1" presStyleIdx="0" presStyleCnt="3"/>
      <dgm:spPr/>
    </dgm:pt>
    <dgm:pt modelId="{FEDB5C55-0F80-4976-AD26-0CEE89BEB7EA}" type="pres">
      <dgm:prSet presAssocID="{32E11038-C648-4BF3-8167-6AE1FF3EFDF1}" presName="dstNode" presStyleLbl="node1" presStyleIdx="0" presStyleCnt="3"/>
      <dgm:spPr/>
    </dgm:pt>
    <dgm:pt modelId="{89592E09-CC88-4904-BF5E-1629C8C5E634}" type="pres">
      <dgm:prSet presAssocID="{BA20C27A-FD2A-445A-A719-6C03AF8940F3}" presName="text_1" presStyleLbl="node1" presStyleIdx="0" presStyleCnt="3">
        <dgm:presLayoutVars>
          <dgm:bulletEnabled val="1"/>
        </dgm:presLayoutVars>
      </dgm:prSet>
      <dgm:spPr/>
    </dgm:pt>
    <dgm:pt modelId="{9A21976F-30D0-4847-9028-5756044BAAC3}" type="pres">
      <dgm:prSet presAssocID="{BA20C27A-FD2A-445A-A719-6C03AF8940F3}" presName="accent_1" presStyleCnt="0"/>
      <dgm:spPr/>
    </dgm:pt>
    <dgm:pt modelId="{36E4D279-9DCF-4996-B9DB-80023277EC34}" type="pres">
      <dgm:prSet presAssocID="{BA20C27A-FD2A-445A-A719-6C03AF8940F3}" presName="accentRepeatNode" presStyleLbl="solidFgAcc1" presStyleIdx="0" presStyleCnt="3"/>
      <dgm:spPr>
        <a:ln w="50800">
          <a:solidFill>
            <a:srgbClr val="5B6770"/>
          </a:solidFill>
        </a:ln>
      </dgm:spPr>
    </dgm:pt>
    <dgm:pt modelId="{FA8E3AD4-7354-43A8-B93D-74F840B6AEF6}" type="pres">
      <dgm:prSet presAssocID="{E0CEC3AC-4F65-405E-9DD2-9D5A494B4AC7}" presName="text_2" presStyleLbl="node1" presStyleIdx="1" presStyleCnt="3">
        <dgm:presLayoutVars>
          <dgm:bulletEnabled val="1"/>
        </dgm:presLayoutVars>
      </dgm:prSet>
      <dgm:spPr/>
    </dgm:pt>
    <dgm:pt modelId="{FDAFDD12-87AE-496F-A9BD-D8FA3C5C588E}" type="pres">
      <dgm:prSet presAssocID="{E0CEC3AC-4F65-405E-9DD2-9D5A494B4AC7}" presName="accent_2" presStyleCnt="0"/>
      <dgm:spPr/>
    </dgm:pt>
    <dgm:pt modelId="{CE0FEE12-C9DD-48AF-B095-635EAD24EB23}" type="pres">
      <dgm:prSet presAssocID="{E0CEC3AC-4F65-405E-9DD2-9D5A494B4AC7}" presName="accentRepeatNode" presStyleLbl="solidFgAcc1" presStyleIdx="1" presStyleCnt="3"/>
      <dgm:spPr>
        <a:ln w="50800">
          <a:solidFill>
            <a:srgbClr val="00AEC7"/>
          </a:solidFill>
        </a:ln>
      </dgm:spPr>
    </dgm:pt>
    <dgm:pt modelId="{30EB52CC-4F02-4C80-AAF8-62BFF5A038EA}" type="pres">
      <dgm:prSet presAssocID="{187606C4-A5C3-49B4-8A18-BB38CA4215D5}" presName="text_3" presStyleLbl="node1" presStyleIdx="2" presStyleCnt="3">
        <dgm:presLayoutVars>
          <dgm:bulletEnabled val="1"/>
        </dgm:presLayoutVars>
      </dgm:prSet>
      <dgm:spPr/>
    </dgm:pt>
    <dgm:pt modelId="{C8B76DD7-65EF-4958-B29D-8E09C2D14548}" type="pres">
      <dgm:prSet presAssocID="{187606C4-A5C3-49B4-8A18-BB38CA4215D5}" presName="accent_3" presStyleCnt="0"/>
      <dgm:spPr/>
    </dgm:pt>
    <dgm:pt modelId="{E96C1AF3-5332-4D40-8E92-7C851D843D9E}" type="pres">
      <dgm:prSet presAssocID="{187606C4-A5C3-49B4-8A18-BB38CA4215D5}" presName="accentRepeatNode" presStyleLbl="solidFgAcc1" presStyleIdx="2" presStyleCnt="3"/>
      <dgm:spPr>
        <a:ln w="50800">
          <a:solidFill>
            <a:srgbClr val="093C61"/>
          </a:solidFill>
        </a:ln>
      </dgm:spPr>
    </dgm:pt>
  </dgm:ptLst>
  <dgm:cxnLst>
    <dgm:cxn modelId="{6C928428-284E-4E7D-9683-6F55F36228FB}" srcId="{32E11038-C648-4BF3-8167-6AE1FF3EFDF1}" destId="{E0CEC3AC-4F65-405E-9DD2-9D5A494B4AC7}" srcOrd="1" destOrd="0" parTransId="{EAB6D17A-4709-4A18-AFBB-0789B952020D}" sibTransId="{E80F0502-7CC7-44FF-B609-B9414F795B8A}"/>
    <dgm:cxn modelId="{57C00C33-A140-4336-BF90-35942F94805A}" type="presOf" srcId="{187606C4-A5C3-49B4-8A18-BB38CA4215D5}" destId="{30EB52CC-4F02-4C80-AAF8-62BFF5A038EA}" srcOrd="0" destOrd="0" presId="urn:microsoft.com/office/officeart/2008/layout/VerticalCurvedList"/>
    <dgm:cxn modelId="{A5351B5C-9190-4E1A-BDA3-BCFD1EA44514}" srcId="{32E11038-C648-4BF3-8167-6AE1FF3EFDF1}" destId="{BA20C27A-FD2A-445A-A719-6C03AF8940F3}" srcOrd="0" destOrd="0" parTransId="{70D27D20-9B5C-4ACA-A932-25F2CF915F48}" sibTransId="{6F8B888A-19D7-43C8-BC5E-9BDE549DF313}"/>
    <dgm:cxn modelId="{53883844-14BD-4351-A151-F1F21DB11AA2}" type="presOf" srcId="{E0CEC3AC-4F65-405E-9DD2-9D5A494B4AC7}" destId="{FA8E3AD4-7354-43A8-B93D-74F840B6AEF6}" srcOrd="0" destOrd="0" presId="urn:microsoft.com/office/officeart/2008/layout/VerticalCurvedList"/>
    <dgm:cxn modelId="{72D59750-5757-41CF-AF05-6C57B64FB7ED}" srcId="{32E11038-C648-4BF3-8167-6AE1FF3EFDF1}" destId="{187606C4-A5C3-49B4-8A18-BB38CA4215D5}" srcOrd="2" destOrd="0" parTransId="{58AE02CB-D91D-41B6-A813-B4F035391B83}" sibTransId="{3CFCF34C-096A-4329-BCDD-0A8D1A075934}"/>
    <dgm:cxn modelId="{EBE72F74-33D1-4060-A3B4-F3A60F68D2DE}" type="presOf" srcId="{BA20C27A-FD2A-445A-A719-6C03AF8940F3}" destId="{89592E09-CC88-4904-BF5E-1629C8C5E634}" srcOrd="0" destOrd="0" presId="urn:microsoft.com/office/officeart/2008/layout/VerticalCurvedList"/>
    <dgm:cxn modelId="{44A009B9-4C6E-4056-A237-21B77C751944}" type="presOf" srcId="{32E11038-C648-4BF3-8167-6AE1FF3EFDF1}" destId="{075A3D39-E191-4C23-AF82-FED389D4714A}" srcOrd="0" destOrd="0" presId="urn:microsoft.com/office/officeart/2008/layout/VerticalCurvedList"/>
    <dgm:cxn modelId="{C12810DE-047C-44F0-893C-5DBF7D150250}" type="presOf" srcId="{6F8B888A-19D7-43C8-BC5E-9BDE549DF313}" destId="{6304DB4F-C21D-43CE-BC19-7FC9FE4143EB}" srcOrd="0" destOrd="0" presId="urn:microsoft.com/office/officeart/2008/layout/VerticalCurvedList"/>
    <dgm:cxn modelId="{C8DF18D6-9728-4B9E-8416-9844D37BED16}" type="presParOf" srcId="{075A3D39-E191-4C23-AF82-FED389D4714A}" destId="{80725D32-2ED8-4B1F-81A2-9F7C840C4E0C}" srcOrd="0" destOrd="0" presId="urn:microsoft.com/office/officeart/2008/layout/VerticalCurvedList"/>
    <dgm:cxn modelId="{E35D8989-C4EB-4877-88F9-278C7A5D79BE}" type="presParOf" srcId="{80725D32-2ED8-4B1F-81A2-9F7C840C4E0C}" destId="{B6A82959-4BD9-4D99-A596-9C774D74AB1C}" srcOrd="0" destOrd="0" presId="urn:microsoft.com/office/officeart/2008/layout/VerticalCurvedList"/>
    <dgm:cxn modelId="{2E10BBB5-BB5F-4213-81D6-299D4ED932F9}" type="presParOf" srcId="{B6A82959-4BD9-4D99-A596-9C774D74AB1C}" destId="{A2FCC776-BF52-47C4-92E4-17467F9AE6E1}" srcOrd="0" destOrd="0" presId="urn:microsoft.com/office/officeart/2008/layout/VerticalCurvedList"/>
    <dgm:cxn modelId="{5B23B201-EE0E-41FD-994F-D36FF4AEDA82}" type="presParOf" srcId="{B6A82959-4BD9-4D99-A596-9C774D74AB1C}" destId="{6304DB4F-C21D-43CE-BC19-7FC9FE4143EB}" srcOrd="1" destOrd="0" presId="urn:microsoft.com/office/officeart/2008/layout/VerticalCurvedList"/>
    <dgm:cxn modelId="{44830F56-0B6E-4957-B591-535E7C4AE88E}" type="presParOf" srcId="{B6A82959-4BD9-4D99-A596-9C774D74AB1C}" destId="{0AC5C796-425F-48EC-9CE3-FF43A9E945D1}" srcOrd="2" destOrd="0" presId="urn:microsoft.com/office/officeart/2008/layout/VerticalCurvedList"/>
    <dgm:cxn modelId="{B512C53B-041E-4F05-874B-6C14137472B2}" type="presParOf" srcId="{B6A82959-4BD9-4D99-A596-9C774D74AB1C}" destId="{FEDB5C55-0F80-4976-AD26-0CEE89BEB7EA}" srcOrd="3" destOrd="0" presId="urn:microsoft.com/office/officeart/2008/layout/VerticalCurvedList"/>
    <dgm:cxn modelId="{B5267D50-E7E0-4BB1-BFA8-A827CCA77309}" type="presParOf" srcId="{80725D32-2ED8-4B1F-81A2-9F7C840C4E0C}" destId="{89592E09-CC88-4904-BF5E-1629C8C5E634}" srcOrd="1" destOrd="0" presId="urn:microsoft.com/office/officeart/2008/layout/VerticalCurvedList"/>
    <dgm:cxn modelId="{B277B9AB-1A22-46B8-AB75-EA271659F9A9}" type="presParOf" srcId="{80725D32-2ED8-4B1F-81A2-9F7C840C4E0C}" destId="{9A21976F-30D0-4847-9028-5756044BAAC3}" srcOrd="2" destOrd="0" presId="urn:microsoft.com/office/officeart/2008/layout/VerticalCurvedList"/>
    <dgm:cxn modelId="{F63A9C37-6ADA-42F7-9567-B5030E7619A5}" type="presParOf" srcId="{9A21976F-30D0-4847-9028-5756044BAAC3}" destId="{36E4D279-9DCF-4996-B9DB-80023277EC34}" srcOrd="0" destOrd="0" presId="urn:microsoft.com/office/officeart/2008/layout/VerticalCurvedList"/>
    <dgm:cxn modelId="{F0AF24C9-085E-4E7F-84AF-44BDBD83C8D6}" type="presParOf" srcId="{80725D32-2ED8-4B1F-81A2-9F7C840C4E0C}" destId="{FA8E3AD4-7354-43A8-B93D-74F840B6AEF6}" srcOrd="3" destOrd="0" presId="urn:microsoft.com/office/officeart/2008/layout/VerticalCurvedList"/>
    <dgm:cxn modelId="{53C3BAA1-3CEB-4E9B-B244-D18A0E21044B}" type="presParOf" srcId="{80725D32-2ED8-4B1F-81A2-9F7C840C4E0C}" destId="{FDAFDD12-87AE-496F-A9BD-D8FA3C5C588E}" srcOrd="4" destOrd="0" presId="urn:microsoft.com/office/officeart/2008/layout/VerticalCurvedList"/>
    <dgm:cxn modelId="{D9AAB689-C278-446B-B50B-F0121693A922}" type="presParOf" srcId="{FDAFDD12-87AE-496F-A9BD-D8FA3C5C588E}" destId="{CE0FEE12-C9DD-48AF-B095-635EAD24EB23}" srcOrd="0" destOrd="0" presId="urn:microsoft.com/office/officeart/2008/layout/VerticalCurvedList"/>
    <dgm:cxn modelId="{6BE5BE6F-02B9-4318-9BB9-B7CD1051F0D2}" type="presParOf" srcId="{80725D32-2ED8-4B1F-81A2-9F7C840C4E0C}" destId="{30EB52CC-4F02-4C80-AAF8-62BFF5A038EA}" srcOrd="5" destOrd="0" presId="urn:microsoft.com/office/officeart/2008/layout/VerticalCurvedList"/>
    <dgm:cxn modelId="{37A2E405-9B83-4313-96A7-0A679F777B18}" type="presParOf" srcId="{80725D32-2ED8-4B1F-81A2-9F7C840C4E0C}" destId="{C8B76DD7-65EF-4958-B29D-8E09C2D14548}" srcOrd="6" destOrd="0" presId="urn:microsoft.com/office/officeart/2008/layout/VerticalCurvedList"/>
    <dgm:cxn modelId="{BA1CF7BF-1B96-48C4-ADB0-9317E5BC7454}" type="presParOf" srcId="{C8B76DD7-65EF-4958-B29D-8E09C2D14548}" destId="{E96C1AF3-5332-4D40-8E92-7C851D843D9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4DB4F-C21D-43CE-BC19-7FC9FE4143EB}">
      <dsp:nvSpPr>
        <dsp:cNvPr id="0" name=""/>
        <dsp:cNvSpPr/>
      </dsp:nvSpPr>
      <dsp:spPr>
        <a:xfrm>
          <a:off x="-6201673" y="-949060"/>
          <a:ext cx="7384521" cy="7384521"/>
        </a:xfrm>
        <a:prstGeom prst="blockArc">
          <a:avLst>
            <a:gd name="adj1" fmla="val 18900000"/>
            <a:gd name="adj2" fmla="val 2700000"/>
            <a:gd name="adj3" fmla="val 293"/>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592E09-CC88-4904-BF5E-1629C8C5E634}">
      <dsp:nvSpPr>
        <dsp:cNvPr id="0" name=""/>
        <dsp:cNvSpPr/>
      </dsp:nvSpPr>
      <dsp:spPr>
        <a:xfrm>
          <a:off x="761512" y="548640"/>
          <a:ext cx="7697175" cy="1097280"/>
        </a:xfrm>
        <a:prstGeom prst="rect">
          <a:avLst/>
        </a:prstGeom>
        <a:solidFill>
          <a:srgbClr val="5B677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dirty="0"/>
            <a:t>Click to edit Master subtitle style</a:t>
          </a:r>
        </a:p>
      </dsp:txBody>
      <dsp:txXfrm>
        <a:off x="761512" y="548640"/>
        <a:ext cx="7697175" cy="1097280"/>
      </dsp:txXfrm>
    </dsp:sp>
    <dsp:sp modelId="{36E4D279-9DCF-4996-B9DB-80023277EC34}">
      <dsp:nvSpPr>
        <dsp:cNvPr id="0" name=""/>
        <dsp:cNvSpPr/>
      </dsp:nvSpPr>
      <dsp:spPr>
        <a:xfrm>
          <a:off x="75712" y="411480"/>
          <a:ext cx="1371600" cy="1371600"/>
        </a:xfrm>
        <a:prstGeom prst="ellipse">
          <a:avLst/>
        </a:prstGeom>
        <a:solidFill>
          <a:schemeClr val="lt1">
            <a:hueOff val="0"/>
            <a:satOff val="0"/>
            <a:lumOff val="0"/>
            <a:alphaOff val="0"/>
          </a:schemeClr>
        </a:solidFill>
        <a:ln w="50800" cap="flat" cmpd="sng" algn="ctr">
          <a:solidFill>
            <a:srgbClr val="5B6770"/>
          </a:solidFill>
          <a:prstDash val="solid"/>
        </a:ln>
        <a:effectLst/>
      </dsp:spPr>
      <dsp:style>
        <a:lnRef idx="2">
          <a:scrgbClr r="0" g="0" b="0"/>
        </a:lnRef>
        <a:fillRef idx="1">
          <a:scrgbClr r="0" g="0" b="0"/>
        </a:fillRef>
        <a:effectRef idx="0">
          <a:scrgbClr r="0" g="0" b="0"/>
        </a:effectRef>
        <a:fontRef idx="minor"/>
      </dsp:style>
    </dsp:sp>
    <dsp:sp modelId="{FA8E3AD4-7354-43A8-B93D-74F840B6AEF6}">
      <dsp:nvSpPr>
        <dsp:cNvPr id="0" name=""/>
        <dsp:cNvSpPr/>
      </dsp:nvSpPr>
      <dsp:spPr>
        <a:xfrm>
          <a:off x="1160373" y="2194560"/>
          <a:ext cx="7298314" cy="1097280"/>
        </a:xfrm>
        <a:prstGeom prst="rect">
          <a:avLst/>
        </a:prstGeom>
        <a:solidFill>
          <a:srgbClr val="00AEC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dirty="0"/>
            <a:t>Click to edit Master subtitle style</a:t>
          </a:r>
        </a:p>
      </dsp:txBody>
      <dsp:txXfrm>
        <a:off x="1160373" y="2194560"/>
        <a:ext cx="7298314" cy="1097280"/>
      </dsp:txXfrm>
    </dsp:sp>
    <dsp:sp modelId="{CE0FEE12-C9DD-48AF-B095-635EAD24EB23}">
      <dsp:nvSpPr>
        <dsp:cNvPr id="0" name=""/>
        <dsp:cNvSpPr/>
      </dsp:nvSpPr>
      <dsp:spPr>
        <a:xfrm>
          <a:off x="474573" y="2057400"/>
          <a:ext cx="1371600" cy="1371600"/>
        </a:xfrm>
        <a:prstGeom prst="ellipse">
          <a:avLst/>
        </a:prstGeom>
        <a:solidFill>
          <a:schemeClr val="lt1">
            <a:hueOff val="0"/>
            <a:satOff val="0"/>
            <a:lumOff val="0"/>
            <a:alphaOff val="0"/>
          </a:schemeClr>
        </a:solidFill>
        <a:ln w="50800" cap="flat" cmpd="sng" algn="ctr">
          <a:solidFill>
            <a:srgbClr val="00AEC7"/>
          </a:solidFill>
          <a:prstDash val="solid"/>
        </a:ln>
        <a:effectLst/>
      </dsp:spPr>
      <dsp:style>
        <a:lnRef idx="2">
          <a:scrgbClr r="0" g="0" b="0"/>
        </a:lnRef>
        <a:fillRef idx="1">
          <a:scrgbClr r="0" g="0" b="0"/>
        </a:fillRef>
        <a:effectRef idx="0">
          <a:scrgbClr r="0" g="0" b="0"/>
        </a:effectRef>
        <a:fontRef idx="minor"/>
      </dsp:style>
    </dsp:sp>
    <dsp:sp modelId="{30EB52CC-4F02-4C80-AAF8-62BFF5A038EA}">
      <dsp:nvSpPr>
        <dsp:cNvPr id="0" name=""/>
        <dsp:cNvSpPr/>
      </dsp:nvSpPr>
      <dsp:spPr>
        <a:xfrm>
          <a:off x="761512" y="3840480"/>
          <a:ext cx="7697175" cy="1097280"/>
        </a:xfrm>
        <a:prstGeom prst="rect">
          <a:avLst/>
        </a:prstGeom>
        <a:solidFill>
          <a:srgbClr val="093C6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dirty="0"/>
            <a:t>Click to edit Master subtitle style</a:t>
          </a:r>
        </a:p>
      </dsp:txBody>
      <dsp:txXfrm>
        <a:off x="761512" y="3840480"/>
        <a:ext cx="7697175" cy="1097280"/>
      </dsp:txXfrm>
    </dsp:sp>
    <dsp:sp modelId="{E96C1AF3-5332-4D40-8E92-7C851D843D9E}">
      <dsp:nvSpPr>
        <dsp:cNvPr id="0" name=""/>
        <dsp:cNvSpPr/>
      </dsp:nvSpPr>
      <dsp:spPr>
        <a:xfrm>
          <a:off x="75712" y="3703320"/>
          <a:ext cx="1371600" cy="1371600"/>
        </a:xfrm>
        <a:prstGeom prst="ellipse">
          <a:avLst/>
        </a:prstGeom>
        <a:solidFill>
          <a:schemeClr val="lt1">
            <a:hueOff val="0"/>
            <a:satOff val="0"/>
            <a:lumOff val="0"/>
            <a:alphaOff val="0"/>
          </a:schemeClr>
        </a:solidFill>
        <a:ln w="50800" cap="flat" cmpd="sng" algn="ctr">
          <a:solidFill>
            <a:srgbClr val="093C61"/>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4/10/2024</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4/10/2024</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4537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5B05C1E4-0ADA-E143-5454-47ACE69FE9DA}"/>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CB3C4B1-5703-0FC3-7F3A-467B71334E7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7" name="Content Placeholder 2">
            <a:extLst>
              <a:ext uri="{FF2B5EF4-FFF2-40B4-BE49-F238E27FC236}">
                <a16:creationId xmlns:a16="http://schemas.microsoft.com/office/drawing/2014/main" id="{B51E1165-2D5E-A8BA-AD01-59C2367A0139}"/>
              </a:ext>
            </a:extLst>
          </p:cNvPr>
          <p:cNvSpPr>
            <a:spLocks noGrp="1"/>
          </p:cNvSpPr>
          <p:nvPr>
            <p:ph idx="1"/>
          </p:nvPr>
        </p:nvSpPr>
        <p:spPr>
          <a:xfrm>
            <a:off x="304800" y="762000"/>
            <a:ext cx="8534400" cy="2209800"/>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8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8" name="Content Placeholder 2">
            <a:extLst>
              <a:ext uri="{FF2B5EF4-FFF2-40B4-BE49-F238E27FC236}">
                <a16:creationId xmlns:a16="http://schemas.microsoft.com/office/drawing/2014/main" id="{C1068C6B-C94E-547A-7102-71442E874B5D}"/>
              </a:ext>
            </a:extLst>
          </p:cNvPr>
          <p:cNvSpPr>
            <a:spLocks noGrp="1"/>
          </p:cNvSpPr>
          <p:nvPr>
            <p:ph idx="10"/>
          </p:nvPr>
        </p:nvSpPr>
        <p:spPr>
          <a:xfrm>
            <a:off x="304800" y="3124200"/>
            <a:ext cx="8534400" cy="26670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481068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ey Takeaway">
    <p:spTree>
      <p:nvGrpSpPr>
        <p:cNvPr id="1" name=""/>
        <p:cNvGrpSpPr/>
        <p:nvPr/>
      </p:nvGrpSpPr>
      <p:grpSpPr>
        <a:xfrm>
          <a:off x="0" y="0"/>
          <a:ext cx="0" cy="0"/>
          <a:chOff x="0" y="0"/>
          <a:chExt cx="0" cy="0"/>
        </a:xfrm>
      </p:grpSpPr>
      <p:sp>
        <p:nvSpPr>
          <p:cNvPr id="13" name="Content Placeholder 2" descr="xdgdfgdfg">
            <a:extLst>
              <a:ext uri="{FF2B5EF4-FFF2-40B4-BE49-F238E27FC236}">
                <a16:creationId xmlns:a16="http://schemas.microsoft.com/office/drawing/2014/main" id="{11BF4596-49BD-5DCB-711C-47030A443E0E}"/>
              </a:ext>
              <a:ext uri="{C183D7F6-B498-43B3-948B-1728B52AA6E4}">
                <adec:decorative xmlns:adec="http://schemas.microsoft.com/office/drawing/2017/decorative" val="0"/>
              </a:ext>
            </a:extLst>
          </p:cNvPr>
          <p:cNvSpPr>
            <a:spLocks noGrp="1"/>
          </p:cNvSpPr>
          <p:nvPr>
            <p:ph idx="11"/>
          </p:nvPr>
        </p:nvSpPr>
        <p:spPr>
          <a:xfrm>
            <a:off x="304800" y="1058219"/>
            <a:ext cx="8534400" cy="1948194"/>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17" name="Content Placeholder 2">
            <a:extLst>
              <a:ext uri="{FF2B5EF4-FFF2-40B4-BE49-F238E27FC236}">
                <a16:creationId xmlns:a16="http://schemas.microsoft.com/office/drawing/2014/main" id="{C2FC120C-B1CB-16E5-B00E-55E88FB1592E}"/>
              </a:ext>
            </a:extLst>
          </p:cNvPr>
          <p:cNvSpPr>
            <a:spLocks noGrp="1"/>
          </p:cNvSpPr>
          <p:nvPr>
            <p:ph idx="12"/>
          </p:nvPr>
        </p:nvSpPr>
        <p:spPr>
          <a:xfrm>
            <a:off x="304800" y="3524730"/>
            <a:ext cx="8534400" cy="2212106"/>
          </a:xfrm>
          <a:prstGeom prst="rect">
            <a:avLst/>
          </a:prstGeom>
          <a:solidFill>
            <a:schemeClr val="bg2"/>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5B05C1E4-0ADA-E143-5454-47ACE69FE9DA}"/>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CB3C4B1-5703-0FC3-7F3A-467B71334E7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82885737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2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A98D29-CFFC-C296-B023-91A03EEC3E9D}"/>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DE12A03F-8D2E-8532-3203-031013FA5A10}"/>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2FFCD6A5-9B36-D9E5-72F2-FBEA5B672AB9}"/>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4EFC8874-25EC-5A5F-D57F-0691879F1F48}"/>
              </a:ext>
            </a:extLst>
          </p:cNvPr>
          <p:cNvSpPr>
            <a:spLocks noGrp="1"/>
          </p:cNvSpPr>
          <p:nvPr>
            <p:ph idx="1"/>
          </p:nvPr>
        </p:nvSpPr>
        <p:spPr>
          <a:xfrm>
            <a:off x="304800" y="762000"/>
            <a:ext cx="5410200" cy="5334000"/>
          </a:xfrm>
          <a:prstGeom prst="rect">
            <a:avLst/>
          </a:prstGeom>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8" name="Content Placeholder 2">
            <a:extLst>
              <a:ext uri="{FF2B5EF4-FFF2-40B4-BE49-F238E27FC236}">
                <a16:creationId xmlns:a16="http://schemas.microsoft.com/office/drawing/2014/main" id="{9D7C7B98-DF84-E7E1-CF67-1DA50AD90673}"/>
              </a:ext>
            </a:extLst>
          </p:cNvPr>
          <p:cNvSpPr>
            <a:spLocks noGrp="1"/>
          </p:cNvSpPr>
          <p:nvPr>
            <p:ph idx="10"/>
          </p:nvPr>
        </p:nvSpPr>
        <p:spPr>
          <a:xfrm>
            <a:off x="5867400" y="914400"/>
            <a:ext cx="2971800" cy="51816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182880" rIns="274320" bIns="18288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2" name="Footer Placeholder 4">
            <a:extLst>
              <a:ext uri="{FF2B5EF4-FFF2-40B4-BE49-F238E27FC236}">
                <a16:creationId xmlns:a16="http://schemas.microsoft.com/office/drawing/2014/main" id="{EC87C22B-ECB6-24C9-CA51-802C0CC5A9A7}"/>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C902CBC-1565-53AF-76EE-5EA87EAAEDC2}"/>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8912400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304801" y="1066800"/>
            <a:ext cx="8534400" cy="219136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1"/>
                </a:solidFill>
              </a:defRPr>
            </a:lvl1pPr>
            <a:lvl2pPr>
              <a:defRPr sz="1800">
                <a:solidFill>
                  <a:schemeClr val="tx1"/>
                </a:solidFill>
              </a:defRPr>
            </a:lvl2pPr>
            <a:lvl3pPr>
              <a:defRPr sz="1600">
                <a:solidFill>
                  <a:schemeClr val="tx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a:p>
            <a:pPr lvl="2"/>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4" name="Text Placeholder 6">
            <a:extLst>
              <a:ext uri="{FF2B5EF4-FFF2-40B4-BE49-F238E27FC236}">
                <a16:creationId xmlns:a16="http://schemas.microsoft.com/office/drawing/2014/main" id="{9C95B286-9A86-1DCC-052D-7E695490B198}"/>
              </a:ext>
            </a:extLst>
          </p:cNvPr>
          <p:cNvSpPr>
            <a:spLocks noGrp="1"/>
          </p:cNvSpPr>
          <p:nvPr>
            <p:ph type="body" sz="half" idx="18"/>
          </p:nvPr>
        </p:nvSpPr>
        <p:spPr>
          <a:xfrm>
            <a:off x="304801" y="3574374"/>
            <a:ext cx="8534400" cy="2277547"/>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2000">
                <a:solidFill>
                  <a:schemeClr val="bg1"/>
                </a:solidFill>
              </a:defRPr>
            </a:lvl1pPr>
            <a:lvl2pPr>
              <a:defRPr sz="1800">
                <a:solidFill>
                  <a:schemeClr val="bg1"/>
                </a:solidFill>
              </a:defRPr>
            </a:lvl2pPr>
            <a:lvl3pPr marL="914400" indent="0">
              <a:buNone/>
              <a:defRPr sz="1600">
                <a:solidFill>
                  <a:schemeClr val="bg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0"/>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0"/>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7" name="Footer Placeholder 4">
            <a:extLst>
              <a:ext uri="{FF2B5EF4-FFF2-40B4-BE49-F238E27FC236}">
                <a16:creationId xmlns:a16="http://schemas.microsoft.com/office/drawing/2014/main" id="{4AF8B1A1-8352-B98E-3C78-48C46BD8F210}"/>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8" name="Slide Number Placeholder 5">
            <a:extLst>
              <a:ext uri="{FF2B5EF4-FFF2-40B4-BE49-F238E27FC236}">
                <a16:creationId xmlns:a16="http://schemas.microsoft.com/office/drawing/2014/main" id="{040D7F8C-7E87-E617-9858-400C5F8AC252}"/>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6930293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Colums">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304800" y="762000"/>
            <a:ext cx="4210050" cy="5029201"/>
          </a:xfrm>
          <a:prstGeom prst="rect">
            <a:avLst/>
          </a:prstGeom>
        </p:spPr>
        <p:txBody>
          <a:bodyPr lIns="274320" tIns="274320" rIns="274320" bIns="274320"/>
          <a:lstStyle>
            <a:lvl1pPr>
              <a:defRPr lang="en-US" sz="2000" dirty="0">
                <a:solidFill>
                  <a:schemeClr val="tx1"/>
                </a:solidFill>
              </a:defRPr>
            </a:lvl1pPr>
          </a:lstStyle>
          <a:p>
            <a:endParaRPr lang="en-US" dirty="0"/>
          </a:p>
        </p:txBody>
      </p:sp>
      <p:sp>
        <p:nvSpPr>
          <p:cNvPr id="6" name="Content Placeholder 5"/>
          <p:cNvSpPr>
            <a:spLocks noGrp="1"/>
          </p:cNvSpPr>
          <p:nvPr>
            <p:ph sz="half" idx="2"/>
          </p:nvPr>
        </p:nvSpPr>
        <p:spPr>
          <a:xfrm>
            <a:off x="4629150" y="762000"/>
            <a:ext cx="3886200" cy="5029201"/>
          </a:xfrm>
          <a:prstGeom prst="rect">
            <a:avLst/>
          </a:prstGeom>
        </p:spPr>
        <p:txBody>
          <a:bodyPr lIns="274320" tIns="274320" rIns="274320" bIns="274320"/>
          <a:lstStyle>
            <a:lvl1pPr>
              <a:defRPr sz="2000">
                <a:solidFill>
                  <a:schemeClr val="tx1"/>
                </a:solidFill>
              </a:defRPr>
            </a:lvl1pPr>
          </a:lstStyle>
          <a:p>
            <a:endParaRPr lang="en-US" dirty="0"/>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F6FD2C47-F578-2F9E-22DF-DA95B857A3B3}"/>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2ED327A-7496-0E17-F5C8-2E5C3BB9611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589405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A2E64688-55C6-E357-9586-99D476DEA0E8}"/>
              </a:ext>
            </a:extLst>
          </p:cNvPr>
          <p:cNvSpPr>
            <a:spLocks noGrp="1"/>
          </p:cNvSpPr>
          <p:nvPr>
            <p:ph type="body" idx="1"/>
          </p:nvPr>
        </p:nvSpPr>
        <p:spPr>
          <a:xfrm>
            <a:off x="381000" y="1240594"/>
            <a:ext cx="2743200" cy="576262"/>
          </a:xfrm>
          <a:prstGeom prst="rect">
            <a:avLst/>
          </a:prstGeom>
        </p:spPr>
        <p:txBody>
          <a:bodyPr/>
          <a:lstStyle>
            <a:lvl1pPr marL="0" indent="0">
              <a:buFontTx/>
              <a:buNone/>
              <a:defRPr sz="2000">
                <a:solidFill>
                  <a:srgbClr val="00AEC7"/>
                </a:solidFill>
                <a:latin typeface="+mj-lt"/>
              </a:defRPr>
            </a:lvl1pPr>
          </a:lstStyle>
          <a:p>
            <a:endParaRPr lang="en-US" dirty="0"/>
          </a:p>
        </p:txBody>
      </p:sp>
      <p:sp>
        <p:nvSpPr>
          <p:cNvPr id="22" name="Text Placeholder 6">
            <a:extLst>
              <a:ext uri="{FF2B5EF4-FFF2-40B4-BE49-F238E27FC236}">
                <a16:creationId xmlns:a16="http://schemas.microsoft.com/office/drawing/2014/main" id="{5647BB42-DB2F-5A0E-E38E-6058202FE98E}"/>
              </a:ext>
            </a:extLst>
          </p:cNvPr>
          <p:cNvSpPr>
            <a:spLocks noGrp="1"/>
          </p:cNvSpPr>
          <p:nvPr>
            <p:ph type="body" sz="half" idx="15"/>
          </p:nvPr>
        </p:nvSpPr>
        <p:spPr>
          <a:xfrm>
            <a:off x="400516" y="1926394"/>
            <a:ext cx="2743200" cy="3941006"/>
          </a:xfrm>
          <a:prstGeom prst="rect">
            <a:avLst/>
          </a:prstGeom>
        </p:spPr>
        <p:txBody>
          <a:bodyPr/>
          <a:lstStyle>
            <a:lvl1pPr>
              <a:defRPr sz="1400">
                <a:solidFill>
                  <a:schemeClr val="tx1"/>
                </a:solidFill>
              </a:defRPr>
            </a:lvl1pPr>
          </a:lstStyle>
          <a:p>
            <a:endParaRPr lang="en-US" dirty="0"/>
          </a:p>
        </p:txBody>
      </p:sp>
      <p:sp>
        <p:nvSpPr>
          <p:cNvPr id="23" name="Text Placeholder 2">
            <a:extLst>
              <a:ext uri="{FF2B5EF4-FFF2-40B4-BE49-F238E27FC236}">
                <a16:creationId xmlns:a16="http://schemas.microsoft.com/office/drawing/2014/main" id="{ACFE8832-28AD-B47C-8C26-31B963CA9E5A}"/>
              </a:ext>
            </a:extLst>
          </p:cNvPr>
          <p:cNvSpPr>
            <a:spLocks noGrp="1"/>
          </p:cNvSpPr>
          <p:nvPr>
            <p:ph type="body" idx="16"/>
          </p:nvPr>
        </p:nvSpPr>
        <p:spPr>
          <a:xfrm>
            <a:off x="3200400" y="1240594"/>
            <a:ext cx="2743200" cy="576262"/>
          </a:xfrm>
          <a:prstGeom prst="rect">
            <a:avLst/>
          </a:prstGeom>
        </p:spPr>
        <p:txBody>
          <a:bodyPr/>
          <a:lstStyle>
            <a:lvl1pPr marL="0" indent="0">
              <a:buNone/>
              <a:defRPr sz="2000">
                <a:solidFill>
                  <a:srgbClr val="00AEC7"/>
                </a:solidFill>
                <a:latin typeface="+mj-lt"/>
              </a:defRPr>
            </a:lvl1pPr>
          </a:lstStyle>
          <a:p>
            <a:endParaRPr lang="en-US" dirty="0"/>
          </a:p>
        </p:txBody>
      </p:sp>
      <p:sp>
        <p:nvSpPr>
          <p:cNvPr id="24" name="Text Placeholder 6">
            <a:extLst>
              <a:ext uri="{FF2B5EF4-FFF2-40B4-BE49-F238E27FC236}">
                <a16:creationId xmlns:a16="http://schemas.microsoft.com/office/drawing/2014/main" id="{2945EFAC-694A-3BD3-547B-6671ECA14576}"/>
              </a:ext>
            </a:extLst>
          </p:cNvPr>
          <p:cNvSpPr>
            <a:spLocks noGrp="1"/>
          </p:cNvSpPr>
          <p:nvPr>
            <p:ph type="body" sz="half" idx="17"/>
          </p:nvPr>
        </p:nvSpPr>
        <p:spPr>
          <a:xfrm>
            <a:off x="3219916" y="1926394"/>
            <a:ext cx="2743200" cy="3941006"/>
          </a:xfrm>
          <a:prstGeom prst="rect">
            <a:avLst/>
          </a:prstGeom>
        </p:spPr>
        <p:txBody>
          <a:bodyPr/>
          <a:lstStyle>
            <a:lvl1pPr>
              <a:defRPr sz="1400">
                <a:solidFill>
                  <a:schemeClr val="tx1"/>
                </a:solidFill>
              </a:defRPr>
            </a:lvl1pPr>
          </a:lstStyle>
          <a:p>
            <a:endParaRPr lang="en-US" dirty="0"/>
          </a:p>
        </p:txBody>
      </p:sp>
      <p:sp>
        <p:nvSpPr>
          <p:cNvPr id="25" name="Text Placeholder 2">
            <a:extLst>
              <a:ext uri="{FF2B5EF4-FFF2-40B4-BE49-F238E27FC236}">
                <a16:creationId xmlns:a16="http://schemas.microsoft.com/office/drawing/2014/main" id="{559C7A71-BBBF-254C-4D14-5F4DC1F4ED33}"/>
              </a:ext>
            </a:extLst>
          </p:cNvPr>
          <p:cNvSpPr>
            <a:spLocks noGrp="1"/>
          </p:cNvSpPr>
          <p:nvPr>
            <p:ph type="body" idx="18"/>
          </p:nvPr>
        </p:nvSpPr>
        <p:spPr>
          <a:xfrm>
            <a:off x="6000284" y="1237099"/>
            <a:ext cx="2743200" cy="576262"/>
          </a:xfrm>
          <a:prstGeom prst="rect">
            <a:avLst/>
          </a:prstGeom>
        </p:spPr>
        <p:txBody>
          <a:bodyPr/>
          <a:lstStyle>
            <a:lvl1pPr marL="0" indent="0">
              <a:buFontTx/>
              <a:buNone/>
              <a:defRPr sz="2000">
                <a:solidFill>
                  <a:srgbClr val="00AEC7"/>
                </a:solidFill>
                <a:latin typeface="+mj-lt"/>
              </a:defRPr>
            </a:lvl1pPr>
          </a:lstStyle>
          <a:p>
            <a:endParaRPr lang="en-US" dirty="0"/>
          </a:p>
        </p:txBody>
      </p:sp>
      <p:sp>
        <p:nvSpPr>
          <p:cNvPr id="26" name="Text Placeholder 6">
            <a:extLst>
              <a:ext uri="{FF2B5EF4-FFF2-40B4-BE49-F238E27FC236}">
                <a16:creationId xmlns:a16="http://schemas.microsoft.com/office/drawing/2014/main" id="{B003D11D-EC33-ECB2-82CF-2D9A887EAC5E}"/>
              </a:ext>
            </a:extLst>
          </p:cNvPr>
          <p:cNvSpPr>
            <a:spLocks noGrp="1"/>
          </p:cNvSpPr>
          <p:nvPr>
            <p:ph type="body" sz="half" idx="19"/>
          </p:nvPr>
        </p:nvSpPr>
        <p:spPr>
          <a:xfrm>
            <a:off x="6019800" y="1922899"/>
            <a:ext cx="2743200" cy="3941006"/>
          </a:xfrm>
          <a:prstGeom prst="rect">
            <a:avLst/>
          </a:prstGeom>
        </p:spPr>
        <p:txBody>
          <a:bodyPr/>
          <a:lstStyle>
            <a:lvl1pPr>
              <a:defRPr sz="1400">
                <a:solidFill>
                  <a:schemeClr val="tx1"/>
                </a:solidFill>
              </a:defRPr>
            </a:lvl1pPr>
          </a:lstStyle>
          <a:p>
            <a:endParaRPr lang="en-US" dirty="0"/>
          </a:p>
        </p:txBody>
      </p:sp>
      <p:sp>
        <p:nvSpPr>
          <p:cNvPr id="2" name="Footer Placeholder 4">
            <a:extLst>
              <a:ext uri="{FF2B5EF4-FFF2-40B4-BE49-F238E27FC236}">
                <a16:creationId xmlns:a16="http://schemas.microsoft.com/office/drawing/2014/main" id="{00B85CC8-6F83-6404-ACAA-F1FA4529AE6C}"/>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9AE8A331-9F84-084C-7267-CFE65AA7774A}"/>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963796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lide with Shape">
    <p:spTree>
      <p:nvGrpSpPr>
        <p:cNvPr id="1" name=""/>
        <p:cNvGrpSpPr/>
        <p:nvPr/>
      </p:nvGrpSpPr>
      <p:grpSpPr>
        <a:xfrm>
          <a:off x="0" y="0"/>
          <a:ext cx="0" cy="0"/>
          <a:chOff x="0" y="0"/>
          <a:chExt cx="0" cy="0"/>
        </a:xfrm>
      </p:grpSpPr>
      <p:graphicFrame>
        <p:nvGraphicFramePr>
          <p:cNvPr id="8" name="Diagram 7">
            <a:extLst>
              <a:ext uri="{FF2B5EF4-FFF2-40B4-BE49-F238E27FC236}">
                <a16:creationId xmlns:a16="http://schemas.microsoft.com/office/drawing/2014/main" id="{F9EE3F64-5084-626C-72A7-533838A69759}"/>
              </a:ext>
            </a:extLst>
          </p:cNvPr>
          <p:cNvGraphicFramePr/>
          <p:nvPr userDrawn="1">
            <p:extLst>
              <p:ext uri="{D42A27DB-BD31-4B8C-83A1-F6EECF244321}">
                <p14:modId xmlns:p14="http://schemas.microsoft.com/office/powerpoint/2010/main" val="2536825941"/>
              </p:ext>
            </p:extLst>
          </p:nvPr>
        </p:nvGraphicFramePr>
        <p:xfrm>
          <a:off x="304800" y="762000"/>
          <a:ext cx="85344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a:extLst>
              <a:ext uri="{FF2B5EF4-FFF2-40B4-BE49-F238E27FC236}">
                <a16:creationId xmlns:a16="http://schemas.microsoft.com/office/drawing/2014/main" id="{440F2B08-EC92-A561-8BE4-EDCE8DB34555}"/>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10" name="Rectangle 9">
            <a:extLst>
              <a:ext uri="{FF2B5EF4-FFF2-40B4-BE49-F238E27FC236}">
                <a16:creationId xmlns:a16="http://schemas.microsoft.com/office/drawing/2014/main" id="{41FF5FC3-0BB0-C369-E541-DAB7BF2A7B43}"/>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2" name="Footer Placeholder 4">
            <a:extLst>
              <a:ext uri="{FF2B5EF4-FFF2-40B4-BE49-F238E27FC236}">
                <a16:creationId xmlns:a16="http://schemas.microsoft.com/office/drawing/2014/main" id="{DA8C3691-EDE4-B07C-F114-E502244790CE}"/>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3" name="Slide Number Placeholder 5">
            <a:extLst>
              <a:ext uri="{FF2B5EF4-FFF2-40B4-BE49-F238E27FC236}">
                <a16:creationId xmlns:a16="http://schemas.microsoft.com/office/drawing/2014/main" id="{C7B83F30-EC1D-F71C-95D7-1B5BC9FD203F}"/>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1143866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066800"/>
            <a:ext cx="8534400" cy="4853233"/>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534400" y="63246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sp>
        <p:nvSpPr>
          <p:cNvPr id="10" name="Slide Number Placeholder 5"/>
          <p:cNvSpPr txBox="1">
            <a:spLocks/>
          </p:cNvSpPr>
          <p:nvPr userDrawn="1"/>
        </p:nvSpPr>
        <p:spPr>
          <a:xfrm>
            <a:off x="8534400" y="6324600"/>
            <a:ext cx="609600" cy="2968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117636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9"/>
            <a:ext cx="8005618" cy="1470025"/>
          </a:xfrm>
          <a:prstGeom prst="rect">
            <a:avLst/>
          </a:prstGeom>
        </p:spPr>
        <p:txBody>
          <a:bodyPr/>
          <a:lstStyle>
            <a:lvl1pPr>
              <a:defRPr b="1">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1452418"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Footer Placeholder 4">
            <a:extLst>
              <a:ext uri="{FF2B5EF4-FFF2-40B4-BE49-F238E27FC236}">
                <a16:creationId xmlns:a16="http://schemas.microsoft.com/office/drawing/2014/main" id="{561D9533-CB1D-41E2-A7CA-83FDF6B751C1}"/>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7" name="Slide Number Placeholder 5">
            <a:extLst>
              <a:ext uri="{FF2B5EF4-FFF2-40B4-BE49-F238E27FC236}">
                <a16:creationId xmlns:a16="http://schemas.microsoft.com/office/drawing/2014/main" id="{441D418E-9C88-65C3-7644-3BFD9E325CB6}"/>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828316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438404"/>
            <a:ext cx="8005618" cy="1470025"/>
          </a:xfrm>
          <a:prstGeom prst="rect">
            <a:avLst/>
          </a:prstGeom>
        </p:spPr>
        <p:txBody>
          <a:bodyPr/>
          <a:lstStyle>
            <a:lvl1pPr>
              <a:defRPr b="1">
                <a:solidFill>
                  <a:schemeClr val="accent1"/>
                </a:solidFill>
              </a:defRPr>
            </a:lvl1pPr>
          </a:lstStyle>
          <a:p>
            <a:r>
              <a:rPr lang="en-US" dirty="0"/>
              <a:t>Click to edit Master title style</a:t>
            </a:r>
          </a:p>
        </p:txBody>
      </p:sp>
      <p:sp>
        <p:nvSpPr>
          <p:cNvPr id="3" name="Footer Placeholder 4">
            <a:extLst>
              <a:ext uri="{FF2B5EF4-FFF2-40B4-BE49-F238E27FC236}">
                <a16:creationId xmlns:a16="http://schemas.microsoft.com/office/drawing/2014/main" id="{1F378818-BDFE-F884-8C6C-4CCC2735F49B}"/>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441FCBFE-0DE4-6F22-6E66-AE772DD05E9D}"/>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5855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 name="Footer Placeholder 4">
            <a:extLst>
              <a:ext uri="{FF2B5EF4-FFF2-40B4-BE49-F238E27FC236}">
                <a16:creationId xmlns:a16="http://schemas.microsoft.com/office/drawing/2014/main" id="{545B7A48-1656-2C3F-0296-FBEF4281ABEA}"/>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F866302B-9158-11F4-3B77-9F86EAAEC23C}"/>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718720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762001"/>
            <a:ext cx="8534400" cy="5280822"/>
          </a:xfrm>
          <a:prstGeom prst="rect">
            <a:avLst/>
          </a:prstGeom>
        </p:spPr>
        <p:txBody>
          <a:bodyPr lIns="274320" tIns="274320" rIns="274320" bIns="274320"/>
          <a:lstStyle>
            <a:lvl1pPr>
              <a:defRPr sz="2000" b="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4" name="Footer Placeholder 4">
            <a:extLst>
              <a:ext uri="{FF2B5EF4-FFF2-40B4-BE49-F238E27FC236}">
                <a16:creationId xmlns:a16="http://schemas.microsoft.com/office/drawing/2014/main" id="{166858FE-C979-8B8E-03D2-C3C16DE57A60}"/>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9" name="Slide Number Placeholder 5">
            <a:extLst>
              <a:ext uri="{FF2B5EF4-FFF2-40B4-BE49-F238E27FC236}">
                <a16:creationId xmlns:a16="http://schemas.microsoft.com/office/drawing/2014/main" id="{AC82599C-5AEF-12A9-5E15-1FCCC1DE3FA7}"/>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931117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304800" y="762000"/>
            <a:ext cx="8534400" cy="2080570"/>
          </a:xfrm>
          <a:prstGeom prst="rect">
            <a:avLst/>
          </a:prstGeom>
          <a:noFill/>
          <a:ln w="15875" cap="rnd" cmpd="sng">
            <a:noFill/>
            <a:miter lim="800000"/>
          </a:ln>
          <a:effectLst/>
        </p:spPr>
        <p:txBody>
          <a:bodyPr wrap="square" lIns="274320" tIns="274320" rIns="274320" bIns="274320" numCol="1" spcCol="0">
            <a:spAutoFit/>
          </a:bodyPr>
          <a:lstStyle>
            <a:lvl1pPr marL="0" indent="0">
              <a:buNone/>
              <a:defRPr sz="2000">
                <a:solidFill>
                  <a:schemeClr val="tx1"/>
                </a:solidFill>
              </a:defRPr>
            </a:lvl1pPr>
            <a:lvl2pPr>
              <a:defRPr sz="1800">
                <a:solidFill>
                  <a:schemeClr val="tx1"/>
                </a:solidFill>
              </a:defRPr>
            </a:lvl2pPr>
            <a:lvl3pPr>
              <a:defRPr sz="1600">
                <a:solidFill>
                  <a:schemeClr val="tx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7" name="Text Placeholder 6">
            <a:extLst>
              <a:ext uri="{FF2B5EF4-FFF2-40B4-BE49-F238E27FC236}">
                <a16:creationId xmlns:a16="http://schemas.microsoft.com/office/drawing/2014/main" id="{256E5B54-4089-96A7-2D9D-9DE3B556DE6C}"/>
              </a:ext>
            </a:extLst>
          </p:cNvPr>
          <p:cNvSpPr>
            <a:spLocks noGrp="1"/>
          </p:cNvSpPr>
          <p:nvPr>
            <p:ph type="body" sz="half" idx="18"/>
          </p:nvPr>
        </p:nvSpPr>
        <p:spPr>
          <a:xfrm>
            <a:off x="304800" y="4283179"/>
            <a:ext cx="8534400" cy="172354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274320" tIns="274320" rIns="274320" bIns="274320" numCol="1" spcCol="0">
            <a:spAutoFit/>
          </a:bodyPr>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8" name="Footer Placeholder 4">
            <a:extLst>
              <a:ext uri="{FF2B5EF4-FFF2-40B4-BE49-F238E27FC236}">
                <a16:creationId xmlns:a16="http://schemas.microsoft.com/office/drawing/2014/main" id="{56C41BB5-1EEC-FCDB-01DA-7245FD308E5F}"/>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9" name="Slide Number Placeholder 5">
            <a:extLst>
              <a:ext uri="{FF2B5EF4-FFF2-40B4-BE49-F238E27FC236}">
                <a16:creationId xmlns:a16="http://schemas.microsoft.com/office/drawing/2014/main" id="{EDE784D3-CB7A-BC89-24C2-BFB1A76006CC}"/>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956657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ate with Captions (Aqua)">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762000"/>
            <a:ext cx="5181600" cy="5486400"/>
          </a:xfrm>
          <a:prstGeom prst="rect">
            <a:avLst/>
          </a:prstGeom>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A87CE442-37B7-476C-9FE8-E96267B02A66}"/>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0D15576-9FF6-A891-FEC4-42E2548A9FC7}"/>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8556E2A8-9379-D337-6383-63A755F631AD}"/>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55758650-6057-27BA-3042-74E6ED3D258E}"/>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14" name="Slide Number Placeholder 5">
            <a:extLst>
              <a:ext uri="{FF2B5EF4-FFF2-40B4-BE49-F238E27FC236}">
                <a16:creationId xmlns:a16="http://schemas.microsoft.com/office/drawing/2014/main" id="{5F3A14D9-11BE-48EC-BFD4-7B66ECAF9992}"/>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7" name="TextBox 6">
            <a:extLst>
              <a:ext uri="{FF2B5EF4-FFF2-40B4-BE49-F238E27FC236}">
                <a16:creationId xmlns:a16="http://schemas.microsoft.com/office/drawing/2014/main" id="{4E2DD23C-49EE-C657-D737-13CB53F52F7D}"/>
              </a:ext>
            </a:extLst>
          </p:cNvPr>
          <p:cNvSpPr txBox="1"/>
          <p:nvPr userDrawn="1"/>
        </p:nvSpPr>
        <p:spPr>
          <a:xfrm>
            <a:off x="5638800" y="914400"/>
            <a:ext cx="3124200" cy="1292662"/>
          </a:xfrm>
          <a:prstGeom prst="rect">
            <a:avLst/>
          </a:prstGeom>
          <a:solidFill>
            <a:schemeClr val="accent1">
              <a:lumMod val="20000"/>
              <a:lumOff val="80000"/>
            </a:schemeClr>
          </a:solidFill>
          <a:ln w="15875">
            <a:solidFill>
              <a:srgbClr val="00AEC7"/>
            </a:solidFill>
          </a:ln>
          <a:effectLst>
            <a:outerShdw blurRad="50800" dist="38100" dir="2700000" algn="tl" rotWithShape="0">
              <a:prstClr val="black">
                <a:alpha val="40000"/>
              </a:prstClr>
            </a:outerShdw>
          </a:effectLst>
        </p:spPr>
        <p:txBody>
          <a:bodyPr wrap="square" lIns="182880" tIns="182880" rIns="182880" bIns="182880" rtlCol="0">
            <a:spAutoFit/>
          </a:bodyPr>
          <a:lstStyle/>
          <a:p>
            <a:pPr lvl="0"/>
            <a:r>
              <a:rPr lang="en-US" sz="1600" dirty="0">
                <a:solidFill>
                  <a:schemeClr val="tx1"/>
                </a:solidFill>
              </a:rPr>
              <a:t>Click to edit Master text styles</a:t>
            </a:r>
          </a:p>
          <a:p>
            <a:pPr marL="742950" lvl="1" indent="-285750">
              <a:buFont typeface="Arial" panose="020B0604020202020204" pitchFamily="34" charset="0"/>
              <a:buChar char="•"/>
            </a:pPr>
            <a:r>
              <a:rPr lang="en-US" sz="1400" dirty="0">
                <a:solidFill>
                  <a:schemeClr val="tx1"/>
                </a:solidFill>
              </a:rPr>
              <a:t>Second level</a:t>
            </a:r>
          </a:p>
          <a:p>
            <a:pPr marL="1085850" lvl="2" indent="-171450">
              <a:buFont typeface="Arial" panose="020B0604020202020204" pitchFamily="34" charset="0"/>
              <a:buChar char="•"/>
            </a:pPr>
            <a:r>
              <a:rPr lang="en-US" sz="1200" dirty="0">
                <a:solidFill>
                  <a:schemeClr val="tx1"/>
                </a:solidFill>
              </a:rPr>
              <a:t>Third level</a:t>
            </a:r>
          </a:p>
          <a:p>
            <a:endParaRPr lang="en-US" dirty="0">
              <a:solidFill>
                <a:schemeClr val="tx1"/>
              </a:solidFill>
            </a:endParaRPr>
          </a:p>
        </p:txBody>
      </p:sp>
    </p:spTree>
    <p:extLst>
      <p:ext uri="{BB962C8B-B14F-4D97-AF65-F5344CB8AC3E}">
        <p14:creationId xmlns:p14="http://schemas.microsoft.com/office/powerpoint/2010/main" val="2643291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318504"/>
          </a:xfrm>
          <a:prstGeom prst="rect">
            <a:avLst/>
          </a:prstGeom>
          <a:solidFill>
            <a:srgbClr val="E6EBF0"/>
          </a:solidFill>
        </p:spPr>
        <p:txBody>
          <a:bodyPr lIns="274320" tIns="1051560" rIns="274320" bIns="7315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2"/>
          <p:cNvSpPr>
            <a:spLocks noGrp="1"/>
          </p:cNvSpPr>
          <p:nvPr>
            <p:ph idx="1"/>
          </p:nvPr>
        </p:nvSpPr>
        <p:spPr>
          <a:xfrm>
            <a:off x="304800" y="762000"/>
            <a:ext cx="5181600" cy="52578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4CC83710-C64D-1BD2-447D-28FF58823C7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08FF9252-B1FC-9936-53BB-BEE6DD5CEFBE}"/>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060D07C2-2A38-B953-E52E-4EBD6A8D19A2}"/>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4FB953F4-81A3-8A2B-DF43-0A159C2AABCC}"/>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10" name="Slide Number Placeholder 5">
            <a:extLst>
              <a:ext uri="{FF2B5EF4-FFF2-40B4-BE49-F238E27FC236}">
                <a16:creationId xmlns:a16="http://schemas.microsoft.com/office/drawing/2014/main" id="{FF00FF52-E6F1-3C2A-4808-5A12AA3953E9}"/>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183322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E560A137-FB98-0536-3809-C26CC3FAD502}"/>
              </a:ext>
            </a:extLst>
          </p:cNvPr>
          <p:cNvSpPr>
            <a:spLocks noGrp="1"/>
          </p:cNvSpPr>
          <p:nvPr>
            <p:ph idx="1"/>
          </p:nvPr>
        </p:nvSpPr>
        <p:spPr>
          <a:xfrm>
            <a:off x="304800" y="762000"/>
            <a:ext cx="4572000" cy="54102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a:extLst>
              <a:ext uri="{FF2B5EF4-FFF2-40B4-BE49-F238E27FC236}">
                <a16:creationId xmlns:a16="http://schemas.microsoft.com/office/drawing/2014/main" id="{15AB1D34-51BB-4778-251A-21036E98CE5C}"/>
              </a:ext>
            </a:extLst>
          </p:cNvPr>
          <p:cNvSpPr>
            <a:spLocks noGrp="1"/>
          </p:cNvSpPr>
          <p:nvPr>
            <p:ph idx="10"/>
          </p:nvPr>
        </p:nvSpPr>
        <p:spPr>
          <a:xfrm>
            <a:off x="5486400" y="0"/>
            <a:ext cx="3657600" cy="6318504"/>
          </a:xfrm>
          <a:prstGeom prst="rect">
            <a:avLst/>
          </a:prstGeom>
          <a:solidFill>
            <a:srgbClr val="E6EBF0"/>
          </a:solidFill>
        </p:spPr>
        <p:txBody>
          <a:bodyPr lIns="274320" tIns="1005840" rIns="274320" bIns="731520"/>
          <a:lstStyle>
            <a:lvl1pPr marL="0" indent="0">
              <a:buNone/>
              <a:defRPr sz="2000" b="0">
                <a:solidFill>
                  <a:schemeClr val="accent1"/>
                </a:solidFill>
              </a:defRPr>
            </a:lvl1pPr>
            <a:lvl2pPr>
              <a:defRPr sz="1800">
                <a:solidFill>
                  <a:schemeClr val="tx1"/>
                </a:solidFill>
              </a:defRPr>
            </a:lvl2pPr>
            <a:lvl3pPr>
              <a:defRPr sz="1600">
                <a:solidFill>
                  <a:schemeClr val="tx1"/>
                </a:solidFill>
              </a:defRPr>
            </a:lvl3pPr>
            <a:lvl4pPr>
              <a:defRPr sz="14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796BAD60-5C45-1A72-0429-2EA7A0968D4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7A60EBBE-A2F2-20F7-8FB9-432D577E3F22}"/>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130BE998-F70B-DF4E-4F08-F7692DA494DE}"/>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Footer Placeholder 4">
            <a:extLst>
              <a:ext uri="{FF2B5EF4-FFF2-40B4-BE49-F238E27FC236}">
                <a16:creationId xmlns:a16="http://schemas.microsoft.com/office/drawing/2014/main" id="{08A006D7-B111-59A0-C107-A76290263417}"/>
              </a:ext>
            </a:extLst>
          </p:cNvPr>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sp>
        <p:nvSpPr>
          <p:cNvPr id="4" name="Slide Number Placeholder 5">
            <a:extLst>
              <a:ext uri="{FF2B5EF4-FFF2-40B4-BE49-F238E27FC236}">
                <a16:creationId xmlns:a16="http://schemas.microsoft.com/office/drawing/2014/main" id="{025D1E40-D3DE-D4F4-AD78-7AD3CD8F1D68}"/>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5283138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image" Target="../media/image2.png"/><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theme" Target="../theme/theme2.xml"/><Relationship Id="rId2" Type="http://schemas.openxmlformats.org/officeDocument/2006/relationships/slideLayout" Target="../slideLayouts/slideLayout3.xml"/><Relationship Id="rId16" Type="http://schemas.openxmlformats.org/officeDocument/2006/relationships/slideLayout" Target="../slideLayouts/slideLayout17.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3657600" y="0"/>
            <a:ext cx="5486400" cy="6858000"/>
          </a:xfrm>
          <a:prstGeom prst="rect">
            <a:avLst/>
          </a:prstGeom>
          <a:solidFill>
            <a:srgbClr val="E6EBF0"/>
          </a:solidFill>
          <a:ln>
            <a:noFill/>
          </a:ln>
          <a:effectLst>
            <a:outerShdw blurRad="50800" dist="50800" dir="114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9014" y="2876281"/>
            <a:ext cx="2857586" cy="1105445"/>
          </a:xfrm>
          <a:prstGeom prst="rect">
            <a:avLst/>
          </a:prstGeom>
        </p:spPr>
      </p:pic>
    </p:spTree>
    <p:extLst>
      <p:ext uri="{BB962C8B-B14F-4D97-AF65-F5344CB8AC3E}">
        <p14:creationId xmlns:p14="http://schemas.microsoft.com/office/powerpoint/2010/main" val="1807696968"/>
      </p:ext>
    </p:extLst>
  </p:cSld>
  <p:clrMap bg1="lt1" tx1="dk1" bg2="lt2" tx2="dk2" accent1="accent1" accent2="accent2" accent3="accent3" accent4="accent4" accent5="accent5" accent6="accent6" hlink="hlink" folHlink="folHlink"/>
  <p:sldLayoutIdLst>
    <p:sldLayoutId id="214748375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164D7AF-E2F5-1599-41AA-3C3E7364C4D0}"/>
              </a:ext>
            </a:extLst>
          </p:cNvPr>
          <p:cNvSpPr/>
          <p:nvPr userDrawn="1"/>
        </p:nvSpPr>
        <p:spPr>
          <a:xfrm>
            <a:off x="8534402" y="6324604"/>
            <a:ext cx="533399" cy="5333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2" name="Rectangle 1">
            <a:extLst>
              <a:ext uri="{FF2B5EF4-FFF2-40B4-BE49-F238E27FC236}">
                <a16:creationId xmlns:a16="http://schemas.microsoft.com/office/drawing/2014/main" id="{BC265F66-6D17-D963-C0E8-D5570992A0F6}"/>
              </a:ext>
            </a:extLst>
          </p:cNvPr>
          <p:cNvSpPr/>
          <p:nvPr userDrawn="1"/>
        </p:nvSpPr>
        <p:spPr>
          <a:xfrm>
            <a:off x="9019630" y="6324600"/>
            <a:ext cx="124369" cy="533396"/>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5" name="Footer Placeholder 4"/>
          <p:cNvSpPr>
            <a:spLocks noGrp="1"/>
          </p:cNvSpPr>
          <p:nvPr>
            <p:ph type="ftr" sz="quarter" idx="3"/>
          </p:nvPr>
        </p:nvSpPr>
        <p:spPr>
          <a:xfrm>
            <a:off x="2743200" y="64008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solidFill>
                  <a:prstClr val="black">
                    <a:tint val="75000"/>
                  </a:prstClr>
                </a:solidFill>
              </a:rPr>
              <a:t>Footer text goes here.</a:t>
            </a:r>
          </a:p>
        </p:txBody>
      </p:sp>
      <p:cxnSp>
        <p:nvCxnSpPr>
          <p:cNvPr id="7" name="Straight Connector 6"/>
          <p:cNvCxnSpPr/>
          <p:nvPr userDrawn="1"/>
        </p:nvCxnSpPr>
        <p:spPr>
          <a:xfrm>
            <a:off x="76200" y="63246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32460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838200" y="6096000"/>
            <a:ext cx="1181868" cy="457200"/>
          </a:xfrm>
          <a:prstGeom prst="rect">
            <a:avLst/>
          </a:prstGeom>
        </p:spPr>
      </p:pic>
      <p:sp>
        <p:nvSpPr>
          <p:cNvPr id="6" name="Slide Number Placeholder 5">
            <a:extLst>
              <a:ext uri="{FF2B5EF4-FFF2-40B4-BE49-F238E27FC236}">
                <a16:creationId xmlns:a16="http://schemas.microsoft.com/office/drawing/2014/main" id="{CF415D4E-E4EE-28DF-8C01-159908B931D3}"/>
              </a:ext>
            </a:extLst>
          </p:cNvPr>
          <p:cNvSpPr>
            <a:spLocks noGrp="1"/>
          </p:cNvSpPr>
          <p:nvPr>
            <p:ph type="sldNum" sz="quarter" idx="4"/>
          </p:nvPr>
        </p:nvSpPr>
        <p:spPr>
          <a:xfrm>
            <a:off x="8534402" y="64087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3" name="TextBox 2">
            <a:extLst>
              <a:ext uri="{FF2B5EF4-FFF2-40B4-BE49-F238E27FC236}">
                <a16:creationId xmlns:a16="http://schemas.microsoft.com/office/drawing/2014/main" id="{1D58BBB7-4F61-67AB-A4FB-BF4DCCE49743}"/>
              </a:ext>
            </a:extLst>
          </p:cNvPr>
          <p:cNvSpPr txBox="1"/>
          <p:nvPr userDrawn="1"/>
        </p:nvSpPr>
        <p:spPr>
          <a:xfrm>
            <a:off x="54675" y="6324600"/>
            <a:ext cx="2840925" cy="400110"/>
          </a:xfrm>
          <a:prstGeom prst="rect">
            <a:avLst/>
          </a:prstGeom>
          <a:noFill/>
        </p:spPr>
        <p:txBody>
          <a:bodyPr wrap="square" rtlCol="0">
            <a:spAutoFit/>
          </a:bodyPr>
          <a:lstStyle/>
          <a:p>
            <a:pPr algn="l"/>
            <a:endParaRPr lang="en-US" sz="1000" b="0" baseline="0" dirty="0">
              <a:solidFill>
                <a:schemeClr val="tx1"/>
              </a:solidFill>
            </a:endParaRPr>
          </a:p>
          <a:p>
            <a:pPr algn="l"/>
            <a:r>
              <a:rPr lang="en-US" sz="1000" b="0" baseline="0" dirty="0">
                <a:solidFill>
                  <a:schemeClr val="tx1"/>
                </a:solidFill>
              </a:rPr>
              <a:t>Public</a:t>
            </a:r>
            <a:endParaRPr lang="en-US" sz="1000" b="0" dirty="0">
              <a:solidFill>
                <a:schemeClr val="tx1"/>
              </a:solidFill>
            </a:endParaRPr>
          </a:p>
        </p:txBody>
      </p:sp>
    </p:spTree>
    <p:extLst>
      <p:ext uri="{BB962C8B-B14F-4D97-AF65-F5344CB8AC3E}">
        <p14:creationId xmlns:p14="http://schemas.microsoft.com/office/powerpoint/2010/main" val="2409641601"/>
      </p:ext>
    </p:extLst>
  </p:cSld>
  <p:clrMap bg1="lt1" tx1="dk1" bg2="lt2" tx2="dk2" accent1="accent1" accent2="accent2" accent3="accent3" accent4="accent4" accent5="accent5" accent6="accent6" hlink="hlink" folHlink="folHlink"/>
  <p:sldLayoutIdLst>
    <p:sldLayoutId id="2147483664" r:id="rId1"/>
    <p:sldLayoutId id="2147483736" r:id="rId2"/>
    <p:sldLayoutId id="2147483665" r:id="rId3"/>
    <p:sldLayoutId id="2147483738" r:id="rId4"/>
    <p:sldLayoutId id="2147483739" r:id="rId5"/>
    <p:sldLayoutId id="2147483719" r:id="rId6"/>
    <p:sldLayoutId id="2147483713" r:id="rId7"/>
    <p:sldLayoutId id="2147483714" r:id="rId8"/>
    <p:sldLayoutId id="2147483716" r:id="rId9"/>
    <p:sldLayoutId id="2147483740" r:id="rId10"/>
    <p:sldLayoutId id="2147483717" r:id="rId11"/>
    <p:sldLayoutId id="2147483720" r:id="rId12"/>
    <p:sldLayoutId id="2147483666" r:id="rId13"/>
    <p:sldLayoutId id="2147483737" r:id="rId14"/>
    <p:sldLayoutId id="2147483721" r:id="rId15"/>
    <p:sldLayoutId id="2147483755" r:id="rId16"/>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hyperlink" Target="https://www.ercot.com/mktrules/puctDirectives/rtCoOptimization" TargetMode="External"/><Relationship Id="rId2" Type="http://schemas.openxmlformats.org/officeDocument/2006/relationships/hyperlink" Target="https://www.ercot.com/files/docs/2020/04/01/RTC_Key_Principle_Quick_Reference.docx" TargetMode="External"/><Relationship Id="rId1" Type="http://schemas.openxmlformats.org/officeDocument/2006/relationships/slideLayout" Target="../slideLayouts/slideLayout17.xml"/><Relationship Id="rId4" Type="http://schemas.openxmlformats.org/officeDocument/2006/relationships/hyperlink" Target="https://www.ercot.com/mktrules/keypriorities/bes"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hyperlink" Target="https://www.ercot.com/calendar/05062024-RTC_B-project-Technical-Workshops" TargetMode="External"/><Relationship Id="rId2" Type="http://schemas.openxmlformats.org/officeDocument/2006/relationships/hyperlink" Target="https://www.ercot.com/calendar/04182024-RTC_B-project-Technical-Workshops" TargetMode="External"/><Relationship Id="rId1" Type="http://schemas.openxmlformats.org/officeDocument/2006/relationships/slideLayout" Target="../slideLayouts/slideLayout17.xml"/><Relationship Id="rId5" Type="http://schemas.openxmlformats.org/officeDocument/2006/relationships/hyperlink" Target="https://www.ercot.com/calendar/06062024-RTC_B-project-Technical-Workshops" TargetMode="External"/><Relationship Id="rId4" Type="http://schemas.openxmlformats.org/officeDocument/2006/relationships/hyperlink" Target="https://www.ercot.com/calendar/05152024-RTC_B-project-Technical-Workshop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1B380C9-83F4-13B7-773B-9880F0F13E5F}"/>
              </a:ext>
            </a:extLst>
          </p:cNvPr>
          <p:cNvSpPr txBox="1"/>
          <p:nvPr/>
        </p:nvSpPr>
        <p:spPr>
          <a:xfrm>
            <a:off x="3810000" y="1674673"/>
            <a:ext cx="4953000" cy="3323987"/>
          </a:xfrm>
          <a:prstGeom prst="rect">
            <a:avLst/>
          </a:prstGeom>
          <a:noFill/>
        </p:spPr>
        <p:txBody>
          <a:bodyPr wrap="square" rtlCol="0">
            <a:spAutoFit/>
          </a:bodyPr>
          <a:lstStyle/>
          <a:p>
            <a:r>
              <a:rPr lang="en-US" sz="2400" b="1" dirty="0"/>
              <a:t>RTC+B Task Force</a:t>
            </a:r>
          </a:p>
          <a:p>
            <a:r>
              <a:rPr lang="en-US" sz="2400" b="1" dirty="0"/>
              <a:t>Update </a:t>
            </a:r>
          </a:p>
          <a:p>
            <a:endParaRPr lang="en-US" dirty="0">
              <a:solidFill>
                <a:schemeClr val="tx2"/>
              </a:solidFill>
            </a:endParaRPr>
          </a:p>
          <a:p>
            <a:r>
              <a:rPr lang="en-US" i="1" dirty="0"/>
              <a:t>Matt Mereness</a:t>
            </a:r>
            <a:endParaRPr lang="en-US" dirty="0"/>
          </a:p>
          <a:p>
            <a:endParaRPr lang="en-US" dirty="0"/>
          </a:p>
          <a:p>
            <a:endParaRPr lang="en-US" dirty="0">
              <a:solidFill>
                <a:schemeClr val="tx2"/>
              </a:solidFill>
            </a:endParaRPr>
          </a:p>
          <a:p>
            <a:r>
              <a:rPr lang="en-US" dirty="0">
                <a:solidFill>
                  <a:schemeClr val="tx2"/>
                </a:solidFill>
              </a:rPr>
              <a:t>RTCBTF</a:t>
            </a:r>
          </a:p>
          <a:p>
            <a:endParaRPr lang="en-US" dirty="0">
              <a:solidFill>
                <a:schemeClr val="tx2"/>
              </a:solidFill>
            </a:endParaRPr>
          </a:p>
          <a:p>
            <a:endParaRPr lang="en-US" dirty="0">
              <a:solidFill>
                <a:schemeClr val="tx2"/>
              </a:solidFill>
            </a:endParaRPr>
          </a:p>
          <a:p>
            <a:r>
              <a:rPr lang="en-US" dirty="0">
                <a:solidFill>
                  <a:schemeClr val="tx2"/>
                </a:solidFill>
              </a:rPr>
              <a:t>April 15, 2024</a:t>
            </a:r>
          </a:p>
          <a:p>
            <a:endParaRPr lang="en-US" dirty="0">
              <a:solidFill>
                <a:schemeClr val="tx2"/>
              </a:solidFill>
            </a:endParaRPr>
          </a:p>
        </p:txBody>
      </p:sp>
    </p:spTree>
    <p:extLst>
      <p:ext uri="{BB962C8B-B14F-4D97-AF65-F5344CB8AC3E}">
        <p14:creationId xmlns:p14="http://schemas.microsoft.com/office/powerpoint/2010/main" val="1850676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D6869-86A1-B83B-8299-C2EB10231D1A}"/>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9AF20F1E-D4E3-7A70-2873-597B398F2A67}"/>
              </a:ext>
            </a:extLst>
          </p:cNvPr>
          <p:cNvSpPr>
            <a:spLocks noGrp="1"/>
          </p:cNvSpPr>
          <p:nvPr>
            <p:ph idx="1"/>
          </p:nvPr>
        </p:nvSpPr>
        <p:spPr/>
        <p:txBody>
          <a:bodyPr/>
          <a:lstStyle/>
          <a:p>
            <a:pPr>
              <a:buFontTx/>
              <a:buChar char="-"/>
            </a:pPr>
            <a:r>
              <a:rPr lang="en-US" sz="1800" dirty="0"/>
              <a:t>Program update: RTC+B Program Update from Feb Board T&amp;S  </a:t>
            </a:r>
          </a:p>
          <a:p>
            <a:pPr>
              <a:buFontTx/>
              <a:buChar char="-"/>
            </a:pPr>
            <a:r>
              <a:rPr lang="en-US" sz="1800" dirty="0"/>
              <a:t>Reminder of RTCBTF Review Cycle </a:t>
            </a:r>
          </a:p>
          <a:p>
            <a:pPr>
              <a:buFontTx/>
              <a:buChar char="-"/>
            </a:pPr>
            <a:r>
              <a:rPr lang="en-US" sz="1800" dirty="0"/>
              <a:t>Current Issues for RTCBTF</a:t>
            </a:r>
          </a:p>
          <a:p>
            <a:pPr lvl="1">
              <a:buFontTx/>
              <a:buChar char="-"/>
            </a:pPr>
            <a:r>
              <a:rPr lang="en-US" sz="1400" u="sng" dirty="0"/>
              <a:t>Issue 3</a:t>
            </a:r>
            <a:r>
              <a:rPr lang="en-US" sz="1400" dirty="0"/>
              <a:t> - Framework for periodic analysis comparing RTC and the current ORDC design</a:t>
            </a:r>
          </a:p>
          <a:p>
            <a:pPr lvl="1">
              <a:buFontTx/>
              <a:buChar char="-"/>
            </a:pPr>
            <a:r>
              <a:rPr lang="en-US" sz="1400" u="sng" dirty="0"/>
              <a:t>Issue 4</a:t>
            </a:r>
            <a:r>
              <a:rPr lang="en-US" sz="1400" dirty="0"/>
              <a:t> - Verifiable Cost Manual- Change for on-line hydro Resources per Key Principle 1.3(3)</a:t>
            </a:r>
          </a:p>
          <a:p>
            <a:pPr lvl="1">
              <a:buFontTx/>
              <a:buChar char="-"/>
            </a:pPr>
            <a:r>
              <a:rPr lang="en-US" sz="1400" u="sng" dirty="0"/>
              <a:t>Issue 17</a:t>
            </a:r>
            <a:r>
              <a:rPr lang="en-US" sz="1400" dirty="0"/>
              <a:t> - RUC Capacity Short </a:t>
            </a:r>
            <a:r>
              <a:rPr lang="en-US" sz="1400" i="1" dirty="0">
                <a:solidFill>
                  <a:srgbClr val="FF0000"/>
                </a:solidFill>
              </a:rPr>
              <a:t>(seeking TAC endorsement)</a:t>
            </a:r>
          </a:p>
          <a:p>
            <a:pPr lvl="1">
              <a:buFontTx/>
              <a:buChar char="-"/>
            </a:pPr>
            <a:r>
              <a:rPr lang="en-US" sz="1400" u="sng" dirty="0"/>
              <a:t>Issue 18</a:t>
            </a:r>
            <a:r>
              <a:rPr lang="en-US" sz="1400" dirty="0"/>
              <a:t> - Review of the AS Demand Curves in the context of current policy</a:t>
            </a:r>
          </a:p>
          <a:p>
            <a:pPr>
              <a:buFontTx/>
              <a:buChar char="-"/>
            </a:pPr>
            <a:r>
              <a:rPr lang="en-US" sz="1800" dirty="0"/>
              <a:t>TAC Endorsement requested: Issue 17 RUC Capacity Short</a:t>
            </a:r>
          </a:p>
          <a:p>
            <a:pPr>
              <a:buFontTx/>
              <a:buChar char="-"/>
            </a:pPr>
            <a:endParaRPr lang="en-US" sz="1800" dirty="0"/>
          </a:p>
          <a:p>
            <a:pPr lvl="1">
              <a:buFontTx/>
              <a:buChar char="-"/>
            </a:pPr>
            <a:endParaRPr lang="en-US" sz="1400" dirty="0"/>
          </a:p>
          <a:p>
            <a:pPr marL="0" indent="0">
              <a:buNone/>
            </a:pPr>
            <a:endParaRPr lang="en-US" sz="1800" dirty="0"/>
          </a:p>
        </p:txBody>
      </p:sp>
      <p:sp>
        <p:nvSpPr>
          <p:cNvPr id="4" name="Slide Number Placeholder 3">
            <a:extLst>
              <a:ext uri="{FF2B5EF4-FFF2-40B4-BE49-F238E27FC236}">
                <a16:creationId xmlns:a16="http://schemas.microsoft.com/office/drawing/2014/main" id="{508D7AED-487B-8A2B-4965-52C07187891A}"/>
              </a:ext>
            </a:extLst>
          </p:cNvPr>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39965938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47D35-388B-773E-4BED-BFB0B5168BE0}"/>
              </a:ext>
            </a:extLst>
          </p:cNvPr>
          <p:cNvSpPr>
            <a:spLocks noGrp="1"/>
          </p:cNvSpPr>
          <p:nvPr>
            <p:ph type="title"/>
          </p:nvPr>
        </p:nvSpPr>
        <p:spPr>
          <a:xfrm>
            <a:off x="381000" y="243682"/>
            <a:ext cx="8458200" cy="785195"/>
          </a:xfrm>
        </p:spPr>
        <p:txBody>
          <a:bodyPr/>
          <a:lstStyle/>
          <a:p>
            <a:r>
              <a:rPr lang="en-US" dirty="0"/>
              <a:t>RTC+B Program Update </a:t>
            </a:r>
            <a:br>
              <a:rPr lang="en-US" dirty="0"/>
            </a:br>
            <a:r>
              <a:rPr lang="en-US" sz="1600" dirty="0"/>
              <a:t>(excerpt from Feb Board T&amp;S RTC Update)</a:t>
            </a:r>
            <a:endParaRPr lang="en-US" dirty="0">
              <a:solidFill>
                <a:srgbClr val="FF0000"/>
              </a:solidFill>
            </a:endParaRPr>
          </a:p>
        </p:txBody>
      </p:sp>
      <p:sp>
        <p:nvSpPr>
          <p:cNvPr id="6" name="Rectangle 5">
            <a:extLst>
              <a:ext uri="{FF2B5EF4-FFF2-40B4-BE49-F238E27FC236}">
                <a16:creationId xmlns:a16="http://schemas.microsoft.com/office/drawing/2014/main" id="{6E2B4553-F342-C6A0-5BD1-617BCB9BEB8A}"/>
              </a:ext>
            </a:extLst>
          </p:cNvPr>
          <p:cNvSpPr/>
          <p:nvPr/>
        </p:nvSpPr>
        <p:spPr>
          <a:xfrm>
            <a:off x="762000" y="5105400"/>
            <a:ext cx="1143000" cy="4679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39FAAB0B-133A-796A-EDA5-354C9BF422D8}"/>
              </a:ext>
            </a:extLst>
          </p:cNvPr>
          <p:cNvSpPr/>
          <p:nvPr/>
        </p:nvSpPr>
        <p:spPr>
          <a:xfrm>
            <a:off x="533400" y="5791200"/>
            <a:ext cx="12192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58368F54-469B-1FF9-BA6B-5CE6B1F9C0D5}"/>
              </a:ext>
            </a:extLst>
          </p:cNvPr>
          <p:cNvPicPr>
            <a:picLocks noChangeAspect="1"/>
          </p:cNvPicPr>
          <p:nvPr/>
        </p:nvPicPr>
        <p:blipFill>
          <a:blip r:embed="rId2"/>
          <a:stretch>
            <a:fillRect/>
          </a:stretch>
        </p:blipFill>
        <p:spPr>
          <a:xfrm>
            <a:off x="87984" y="1028877"/>
            <a:ext cx="8763000" cy="4800245"/>
          </a:xfrm>
          <a:prstGeom prst="rect">
            <a:avLst/>
          </a:prstGeom>
        </p:spPr>
      </p:pic>
    </p:spTree>
    <p:extLst>
      <p:ext uri="{BB962C8B-B14F-4D97-AF65-F5344CB8AC3E}">
        <p14:creationId xmlns:p14="http://schemas.microsoft.com/office/powerpoint/2010/main" val="5870272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ADD77DD-F268-CDCC-4307-3EC73750D59F}"/>
              </a:ext>
            </a:extLst>
          </p:cNvPr>
          <p:cNvSpPr>
            <a:spLocks noGrp="1"/>
          </p:cNvSpPr>
          <p:nvPr>
            <p:ph idx="1"/>
          </p:nvPr>
        </p:nvSpPr>
        <p:spPr>
          <a:xfrm>
            <a:off x="304800" y="838200"/>
            <a:ext cx="8001000" cy="5181600"/>
          </a:xfrm>
        </p:spPr>
        <p:txBody>
          <a:bodyPr/>
          <a:lstStyle/>
          <a:p>
            <a:r>
              <a:rPr lang="en-US" sz="1800" dirty="0"/>
              <a:t>Reminder of RTC+B Program Scope</a:t>
            </a:r>
          </a:p>
          <a:p>
            <a:pPr lvl="1"/>
            <a:r>
              <a:rPr lang="en-US" sz="1400" dirty="0"/>
              <a:t>RTC Key Principles were approved to lay foundation of NPRR1007-1013</a:t>
            </a:r>
          </a:p>
          <a:p>
            <a:pPr lvl="2"/>
            <a:r>
              <a:rPr lang="en-US" sz="1000" dirty="0"/>
              <a:t>Consolidated Key Principles: </a:t>
            </a:r>
            <a:r>
              <a:rPr lang="en-US" sz="1000" dirty="0">
                <a:hlinkClick r:id="rId2"/>
              </a:rPr>
              <a:t>https://www.ercot.com/files/docs/2020/04/01/RTC_Key_Principle_Quick_Reference.docx</a:t>
            </a:r>
            <a:endParaRPr lang="en-US" sz="1000" dirty="0"/>
          </a:p>
          <a:p>
            <a:pPr lvl="2"/>
            <a:r>
              <a:rPr lang="en-US" sz="1000" dirty="0"/>
              <a:t>Library of Key Principles: </a:t>
            </a:r>
            <a:r>
              <a:rPr lang="en-US" sz="1000" dirty="0">
                <a:hlinkClick r:id="rId3"/>
              </a:rPr>
              <a:t>https://www.ercot.com/mktrules/puctDirectives/rtCoOptimization</a:t>
            </a:r>
            <a:r>
              <a:rPr lang="en-US" sz="1000" dirty="0"/>
              <a:t> </a:t>
            </a:r>
          </a:p>
          <a:p>
            <a:pPr lvl="1"/>
            <a:r>
              <a:rPr lang="en-US" sz="1400" dirty="0"/>
              <a:t>Battery Key Topic Concepts approved to lay foundation of NPRR1014</a:t>
            </a:r>
          </a:p>
          <a:p>
            <a:pPr lvl="2"/>
            <a:r>
              <a:rPr lang="en-US" sz="1000" dirty="0">
                <a:hlinkClick r:id="rId4"/>
              </a:rPr>
              <a:t>https://www.ercot.com/mktrules/keypriorities/bes</a:t>
            </a:r>
            <a:endParaRPr lang="en-US" sz="1000" dirty="0"/>
          </a:p>
          <a:p>
            <a:pPr lvl="1"/>
            <a:r>
              <a:rPr lang="en-US" sz="1400" dirty="0"/>
              <a:t>RTC State-of-Charge accounting in NPRR1204</a:t>
            </a:r>
          </a:p>
          <a:p>
            <a:r>
              <a:rPr lang="en-US" sz="1800" dirty="0"/>
              <a:t>Objective is to present concepts or issues that need to be resolved for an effective implementation.</a:t>
            </a:r>
          </a:p>
          <a:p>
            <a:pPr lvl="1"/>
            <a:r>
              <a:rPr lang="en-US" sz="1400" dirty="0"/>
              <a:t>Coordinating timelines for interface requirements and testing, </a:t>
            </a:r>
          </a:p>
          <a:p>
            <a:pPr lvl="1"/>
            <a:r>
              <a:rPr lang="en-US" sz="1400" dirty="0"/>
              <a:t>Providing the forum for any analysis or policy decisions (such as parameter values)</a:t>
            </a:r>
          </a:p>
          <a:p>
            <a:pPr lvl="1"/>
            <a:r>
              <a:rPr lang="en-US" sz="1400" dirty="0"/>
              <a:t>Coordinating market readiness and cutover activities,</a:t>
            </a:r>
          </a:p>
          <a:p>
            <a:pPr lvl="1"/>
            <a:r>
              <a:rPr lang="en-US" sz="1400" dirty="0"/>
              <a:t>Review draft Revision Requests or other artifacts necessary to successfully implement the program within the identified timeframes, and discussing other details as needed.</a:t>
            </a:r>
          </a:p>
          <a:p>
            <a:r>
              <a:rPr lang="en-US" sz="1800" dirty="0"/>
              <a:t>Lessons learned from RTCTF to avoid being delayed in decisions:</a:t>
            </a:r>
          </a:p>
          <a:p>
            <a:pPr lvl="1"/>
            <a:r>
              <a:rPr lang="en-US" sz="1400" dirty="0"/>
              <a:t>Meeting #1: Initial concept presented by ERCOT staff</a:t>
            </a:r>
          </a:p>
          <a:p>
            <a:pPr lvl="1"/>
            <a:r>
              <a:rPr lang="en-US" sz="1400" dirty="0"/>
              <a:t>Meeting #2: Comments and alternatives presented by MPs</a:t>
            </a:r>
          </a:p>
          <a:p>
            <a:pPr lvl="1"/>
            <a:r>
              <a:rPr lang="en-US" sz="1400" dirty="0">
                <a:solidFill>
                  <a:srgbClr val="C00000"/>
                </a:solidFill>
              </a:rPr>
              <a:t>Meeting #3: RTCTF consensus achieved or escalated to TAC for a vote to decide the matter.</a:t>
            </a:r>
          </a:p>
        </p:txBody>
      </p:sp>
      <p:sp>
        <p:nvSpPr>
          <p:cNvPr id="2" name="Title 1">
            <a:extLst>
              <a:ext uri="{FF2B5EF4-FFF2-40B4-BE49-F238E27FC236}">
                <a16:creationId xmlns:a16="http://schemas.microsoft.com/office/drawing/2014/main" id="{CC047D35-388B-773E-4BED-BFB0B5168BE0}"/>
              </a:ext>
            </a:extLst>
          </p:cNvPr>
          <p:cNvSpPr>
            <a:spLocks noGrp="1"/>
          </p:cNvSpPr>
          <p:nvPr>
            <p:ph type="title"/>
          </p:nvPr>
        </p:nvSpPr>
        <p:spPr/>
        <p:txBody>
          <a:bodyPr/>
          <a:lstStyle/>
          <a:p>
            <a:r>
              <a:rPr lang="en-US" dirty="0"/>
              <a:t>Plans for Meetings and Review Cycles</a:t>
            </a:r>
            <a:endParaRPr lang="en-US" dirty="0">
              <a:solidFill>
                <a:srgbClr val="FF0000"/>
              </a:solidFill>
            </a:endParaRPr>
          </a:p>
        </p:txBody>
      </p:sp>
      <p:sp>
        <p:nvSpPr>
          <p:cNvPr id="7" name="Content Placeholder 2">
            <a:extLst>
              <a:ext uri="{FF2B5EF4-FFF2-40B4-BE49-F238E27FC236}">
                <a16:creationId xmlns:a16="http://schemas.microsoft.com/office/drawing/2014/main" id="{9DA1E31D-A0FD-AE5B-CAD1-D6BF12D9CB49}"/>
              </a:ext>
            </a:extLst>
          </p:cNvPr>
          <p:cNvSpPr txBox="1">
            <a:spLocks/>
          </p:cNvSpPr>
          <p:nvPr/>
        </p:nvSpPr>
        <p:spPr>
          <a:xfrm>
            <a:off x="304800" y="2133600"/>
            <a:ext cx="8458200" cy="3810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US" sz="2000" dirty="0"/>
          </a:p>
        </p:txBody>
      </p:sp>
    </p:spTree>
    <p:extLst>
      <p:ext uri="{BB962C8B-B14F-4D97-AF65-F5344CB8AC3E}">
        <p14:creationId xmlns:p14="http://schemas.microsoft.com/office/powerpoint/2010/main" val="22406978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47D35-388B-773E-4BED-BFB0B5168BE0}"/>
              </a:ext>
            </a:extLst>
          </p:cNvPr>
          <p:cNvSpPr>
            <a:spLocks noGrp="1"/>
          </p:cNvSpPr>
          <p:nvPr>
            <p:ph type="title"/>
          </p:nvPr>
        </p:nvSpPr>
        <p:spPr/>
        <p:txBody>
          <a:bodyPr/>
          <a:lstStyle/>
          <a:p>
            <a:r>
              <a:rPr lang="en-US" dirty="0"/>
              <a:t>Current Issues List</a:t>
            </a:r>
            <a:endParaRPr lang="en-US" dirty="0">
              <a:solidFill>
                <a:srgbClr val="FF0000"/>
              </a:solidFill>
            </a:endParaRPr>
          </a:p>
        </p:txBody>
      </p:sp>
      <p:sp>
        <p:nvSpPr>
          <p:cNvPr id="8" name="Content Placeholder 7">
            <a:extLst>
              <a:ext uri="{FF2B5EF4-FFF2-40B4-BE49-F238E27FC236}">
                <a16:creationId xmlns:a16="http://schemas.microsoft.com/office/drawing/2014/main" id="{F97F78F1-831D-5D2B-D86F-5DA2B2C9A12A}"/>
              </a:ext>
            </a:extLst>
          </p:cNvPr>
          <p:cNvSpPr>
            <a:spLocks noGrp="1"/>
          </p:cNvSpPr>
          <p:nvPr>
            <p:ph idx="1"/>
          </p:nvPr>
        </p:nvSpPr>
        <p:spPr>
          <a:xfrm>
            <a:off x="304800" y="914400"/>
            <a:ext cx="8534400" cy="1142999"/>
          </a:xfrm>
        </p:spPr>
        <p:txBody>
          <a:bodyPr/>
          <a:lstStyle/>
          <a:p>
            <a:r>
              <a:rPr lang="en-US" sz="1800" dirty="0"/>
              <a:t>Link to current issues on today’s meeting page</a:t>
            </a:r>
          </a:p>
          <a:p>
            <a:r>
              <a:rPr lang="en-US" sz="1800" dirty="0"/>
              <a:t>Based on questions received, ERCOT proposes addition of:</a:t>
            </a:r>
          </a:p>
          <a:p>
            <a:pPr lvl="1"/>
            <a:r>
              <a:rPr lang="en-US" sz="1400" dirty="0">
                <a:solidFill>
                  <a:srgbClr val="FF0000"/>
                </a:solidFill>
              </a:rPr>
              <a:t>Issue #20- Review of the Energy and AS Offer Caps in the context of current policy</a:t>
            </a:r>
          </a:p>
          <a:p>
            <a:pPr lvl="2"/>
            <a:r>
              <a:rPr lang="en-US" sz="1000" dirty="0">
                <a:solidFill>
                  <a:srgbClr val="FF0000"/>
                </a:solidFill>
              </a:rPr>
              <a:t>Defer discussion to May RTCBTF meeting</a:t>
            </a:r>
          </a:p>
        </p:txBody>
      </p:sp>
      <p:pic>
        <p:nvPicPr>
          <p:cNvPr id="4" name="Picture 3">
            <a:extLst>
              <a:ext uri="{FF2B5EF4-FFF2-40B4-BE49-F238E27FC236}">
                <a16:creationId xmlns:a16="http://schemas.microsoft.com/office/drawing/2014/main" id="{5FDD33CB-F000-10D6-B07F-9B37E8A4EC30}"/>
              </a:ext>
            </a:extLst>
          </p:cNvPr>
          <p:cNvPicPr>
            <a:picLocks noChangeAspect="1"/>
          </p:cNvPicPr>
          <p:nvPr/>
        </p:nvPicPr>
        <p:blipFill>
          <a:blip r:embed="rId2"/>
          <a:stretch>
            <a:fillRect/>
          </a:stretch>
        </p:blipFill>
        <p:spPr>
          <a:xfrm>
            <a:off x="76200" y="2286000"/>
            <a:ext cx="8458200" cy="2950356"/>
          </a:xfrm>
          <a:prstGeom prst="rect">
            <a:avLst/>
          </a:prstGeom>
        </p:spPr>
      </p:pic>
      <p:sp>
        <p:nvSpPr>
          <p:cNvPr id="5" name="TextBox 4">
            <a:extLst>
              <a:ext uri="{FF2B5EF4-FFF2-40B4-BE49-F238E27FC236}">
                <a16:creationId xmlns:a16="http://schemas.microsoft.com/office/drawing/2014/main" id="{693BC48B-7C9B-D386-0DEA-96F01F37AC27}"/>
              </a:ext>
            </a:extLst>
          </p:cNvPr>
          <p:cNvSpPr txBox="1"/>
          <p:nvPr/>
        </p:nvSpPr>
        <p:spPr>
          <a:xfrm>
            <a:off x="76200" y="5486400"/>
            <a:ext cx="6134100" cy="461665"/>
          </a:xfrm>
          <a:prstGeom prst="rect">
            <a:avLst/>
          </a:prstGeom>
          <a:noFill/>
        </p:spPr>
        <p:txBody>
          <a:bodyPr wrap="square" rtlCol="0">
            <a:spAutoFit/>
          </a:bodyPr>
          <a:lstStyle/>
          <a:p>
            <a:r>
              <a:rPr lang="en-US" sz="1200" dirty="0">
                <a:solidFill>
                  <a:srgbClr val="FF0000"/>
                </a:solidFill>
              </a:rPr>
              <a:t>- Moving up discussion of interface changes and market trial configuration</a:t>
            </a:r>
          </a:p>
          <a:p>
            <a:r>
              <a:rPr lang="en-US" sz="1200" dirty="0">
                <a:solidFill>
                  <a:srgbClr val="FF0000"/>
                </a:solidFill>
              </a:rPr>
              <a:t>- Added discussion of Energy and AS Offer Caps per MP requests</a:t>
            </a:r>
          </a:p>
        </p:txBody>
      </p:sp>
      <p:cxnSp>
        <p:nvCxnSpPr>
          <p:cNvPr id="6" name="Straight Arrow Connector 5">
            <a:extLst>
              <a:ext uri="{FF2B5EF4-FFF2-40B4-BE49-F238E27FC236}">
                <a16:creationId xmlns:a16="http://schemas.microsoft.com/office/drawing/2014/main" id="{C64D6445-420D-F841-DFEB-49E3B203278A}"/>
              </a:ext>
            </a:extLst>
          </p:cNvPr>
          <p:cNvCxnSpPr>
            <a:cxnSpLocks/>
          </p:cNvCxnSpPr>
          <p:nvPr/>
        </p:nvCxnSpPr>
        <p:spPr>
          <a:xfrm flipV="1">
            <a:off x="4191000" y="3761178"/>
            <a:ext cx="1828800" cy="175978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B29E1958-D79A-F432-4ABF-BB061ABFE71D}"/>
              </a:ext>
            </a:extLst>
          </p:cNvPr>
          <p:cNvCxnSpPr>
            <a:cxnSpLocks/>
          </p:cNvCxnSpPr>
          <p:nvPr/>
        </p:nvCxnSpPr>
        <p:spPr>
          <a:xfrm flipV="1">
            <a:off x="5105400" y="4964316"/>
            <a:ext cx="1061694" cy="86325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15995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47D35-388B-773E-4BED-BFB0B5168BE0}"/>
              </a:ext>
            </a:extLst>
          </p:cNvPr>
          <p:cNvSpPr>
            <a:spLocks noGrp="1"/>
          </p:cNvSpPr>
          <p:nvPr>
            <p:ph type="title"/>
          </p:nvPr>
        </p:nvSpPr>
        <p:spPr/>
        <p:txBody>
          <a:bodyPr/>
          <a:lstStyle/>
          <a:p>
            <a:r>
              <a:rPr lang="en-US" dirty="0"/>
              <a:t>Status of in-flight discussions for April RTCBTF</a:t>
            </a:r>
            <a:endParaRPr lang="en-US" dirty="0">
              <a:solidFill>
                <a:srgbClr val="FF0000"/>
              </a:solidFill>
            </a:endParaRPr>
          </a:p>
        </p:txBody>
      </p:sp>
      <p:sp>
        <p:nvSpPr>
          <p:cNvPr id="8" name="Content Placeholder 7">
            <a:extLst>
              <a:ext uri="{FF2B5EF4-FFF2-40B4-BE49-F238E27FC236}">
                <a16:creationId xmlns:a16="http://schemas.microsoft.com/office/drawing/2014/main" id="{F97F78F1-831D-5D2B-D86F-5DA2B2C9A12A}"/>
              </a:ext>
            </a:extLst>
          </p:cNvPr>
          <p:cNvSpPr>
            <a:spLocks noGrp="1"/>
          </p:cNvSpPr>
          <p:nvPr>
            <p:ph idx="1"/>
          </p:nvPr>
        </p:nvSpPr>
        <p:spPr>
          <a:xfrm>
            <a:off x="304800" y="762000"/>
            <a:ext cx="8534400" cy="5562600"/>
          </a:xfrm>
        </p:spPr>
        <p:txBody>
          <a:bodyPr/>
          <a:lstStyle/>
          <a:p>
            <a:pPr>
              <a:buFontTx/>
              <a:buChar char="-"/>
            </a:pPr>
            <a:r>
              <a:rPr lang="en-US" sz="1600" u="sng" dirty="0"/>
              <a:t>Issue 17</a:t>
            </a:r>
            <a:r>
              <a:rPr lang="en-US" sz="1600" dirty="0"/>
              <a:t> - RUC Capacity Short</a:t>
            </a:r>
          </a:p>
          <a:p>
            <a:pPr lvl="1">
              <a:buFontTx/>
              <a:buChar char="-"/>
            </a:pPr>
            <a:r>
              <a:rPr lang="en-US" sz="1500" dirty="0"/>
              <a:t>Third round of three discussions</a:t>
            </a:r>
          </a:p>
          <a:p>
            <a:pPr lvl="2">
              <a:buFontTx/>
              <a:buChar char="-"/>
            </a:pPr>
            <a:r>
              <a:rPr lang="en-US" sz="1100" dirty="0"/>
              <a:t>Feb 2024- Detailed whitepaper and examples to close gaps on addressing AS subtypes and State of Charge</a:t>
            </a:r>
          </a:p>
          <a:p>
            <a:pPr lvl="2">
              <a:buFontTx/>
              <a:buChar char="-"/>
            </a:pPr>
            <a:r>
              <a:rPr lang="en-US" sz="1100" dirty="0"/>
              <a:t>March 2024- More examples and Q&amp;A</a:t>
            </a:r>
          </a:p>
          <a:p>
            <a:pPr lvl="2">
              <a:buFontTx/>
              <a:buChar char="-"/>
            </a:pPr>
            <a:r>
              <a:rPr lang="en-US" sz="1100" dirty="0"/>
              <a:t>April 2024- Walked through draft NPRR language to show how whitepaper would be converted to protocols, and </a:t>
            </a:r>
            <a:r>
              <a:rPr lang="en-US" sz="1100" i="1" dirty="0">
                <a:solidFill>
                  <a:srgbClr val="C00000"/>
                </a:solidFill>
              </a:rPr>
              <a:t>RTCBTF had no issues with moving RUC Capacity Short Whitepaper forward for TAC endorsement.</a:t>
            </a:r>
          </a:p>
          <a:p>
            <a:pPr lvl="2">
              <a:buFontTx/>
              <a:buChar char="-"/>
            </a:pPr>
            <a:endParaRPr lang="en-US" sz="1100" dirty="0"/>
          </a:p>
          <a:p>
            <a:pPr>
              <a:buFontTx/>
              <a:buChar char="-"/>
            </a:pPr>
            <a:r>
              <a:rPr lang="en-US" sz="1600" u="sng" dirty="0"/>
              <a:t>Issue 4</a:t>
            </a:r>
            <a:r>
              <a:rPr lang="en-US" sz="1600" dirty="0"/>
              <a:t> - Change for on-line hydro Resources mitigation per Key Principle 1.3(3))</a:t>
            </a:r>
          </a:p>
          <a:p>
            <a:pPr lvl="1">
              <a:buFontTx/>
              <a:buChar char="-"/>
            </a:pPr>
            <a:r>
              <a:rPr lang="en-US" sz="1500" dirty="0"/>
              <a:t>Second round of three discussions </a:t>
            </a:r>
          </a:p>
          <a:p>
            <a:pPr lvl="2">
              <a:buFontTx/>
              <a:buChar char="-"/>
            </a:pPr>
            <a:r>
              <a:rPr lang="en-US" sz="1100" dirty="0"/>
              <a:t>March 2024- Initial review of concept: </a:t>
            </a:r>
            <a:r>
              <a:rPr lang="en-US" sz="1050" i="1" dirty="0">
                <a:solidFill>
                  <a:srgbClr val="0076C6"/>
                </a:solidFill>
              </a:rPr>
              <a:t>Given that Hydro Resources operating in synchronous condenser mode are not dispatched by SCED, ERCOT proposes setting the Mitigated Offer Cap for all Hydro Resources to SWCAP. </a:t>
            </a:r>
            <a:endParaRPr lang="en-US" sz="700" i="1" dirty="0">
              <a:solidFill>
                <a:srgbClr val="0076C6"/>
              </a:solidFill>
            </a:endParaRPr>
          </a:p>
          <a:p>
            <a:pPr lvl="2">
              <a:buFontTx/>
              <a:buChar char="-"/>
            </a:pPr>
            <a:r>
              <a:rPr lang="en-US" sz="1100" dirty="0"/>
              <a:t>April 2024- Reviewed draft NPRR and verifiable cost language, and </a:t>
            </a:r>
            <a:r>
              <a:rPr lang="en-US" sz="1100" i="1" dirty="0">
                <a:solidFill>
                  <a:srgbClr val="C00000"/>
                </a:solidFill>
              </a:rPr>
              <a:t>RTCBTF had no issues with moving concept forward for TAC endorsement.</a:t>
            </a:r>
          </a:p>
          <a:p>
            <a:pPr lvl="2">
              <a:buFontTx/>
              <a:buChar char="-"/>
            </a:pPr>
            <a:endParaRPr lang="en-US" sz="1100" dirty="0"/>
          </a:p>
          <a:p>
            <a:pPr>
              <a:buFontTx/>
              <a:buChar char="-"/>
            </a:pPr>
            <a:r>
              <a:rPr lang="en-US" sz="1600" u="sng" dirty="0"/>
              <a:t>Issue 3</a:t>
            </a:r>
            <a:r>
              <a:rPr lang="en-US" sz="1600" dirty="0"/>
              <a:t> - Framework for periodic analysis comparing RTC and the current ORDC design</a:t>
            </a:r>
          </a:p>
          <a:p>
            <a:pPr lvl="1">
              <a:buFontTx/>
              <a:buChar char="-"/>
            </a:pPr>
            <a:r>
              <a:rPr lang="en-US" sz="1500" dirty="0"/>
              <a:t>ERCOT staff walked through approach for RTC analysis</a:t>
            </a:r>
          </a:p>
          <a:p>
            <a:pPr lvl="2">
              <a:buFontTx/>
              <a:buChar char="-"/>
            </a:pPr>
            <a:r>
              <a:rPr lang="en-US" sz="1100" dirty="0"/>
              <a:t>Public RTC educational tool- based in MS excel for 5 generator case (available on April RTCBTF meeting page)</a:t>
            </a:r>
          </a:p>
          <a:p>
            <a:pPr lvl="2">
              <a:buFontTx/>
              <a:buChar char="-"/>
            </a:pPr>
            <a:r>
              <a:rPr lang="en-US" sz="1100" dirty="0"/>
              <a:t>Internal production scale simulator based in Python to perform “what-if” analysis (in progress)</a:t>
            </a:r>
          </a:p>
          <a:p>
            <a:pPr lvl="2">
              <a:buFontTx/>
              <a:buChar char="-"/>
            </a:pPr>
            <a:r>
              <a:rPr lang="en-US" sz="1100" dirty="0"/>
              <a:t>Based on capabilities and limitations, soliciting feedback from RTCBTF on framework and types of analysis or Operating Days to be evaluated.</a:t>
            </a:r>
          </a:p>
          <a:p>
            <a:pPr>
              <a:buFontTx/>
              <a:buChar char="-"/>
            </a:pPr>
            <a:endParaRPr lang="en-US" sz="1050" u="sng" dirty="0"/>
          </a:p>
          <a:p>
            <a:pPr>
              <a:buFontTx/>
              <a:buChar char="-"/>
            </a:pPr>
            <a:r>
              <a:rPr lang="en-US" sz="1600" u="sng" dirty="0"/>
              <a:t>Issue 18</a:t>
            </a:r>
            <a:r>
              <a:rPr lang="en-US" sz="1600" dirty="0"/>
              <a:t> - Review of the AS Demand Curves in the context of current policy</a:t>
            </a:r>
          </a:p>
          <a:p>
            <a:pPr lvl="1">
              <a:buFontTx/>
              <a:buChar char="-"/>
            </a:pPr>
            <a:r>
              <a:rPr lang="en-US" sz="1200" dirty="0"/>
              <a:t>Shams presentation on potential changes</a:t>
            </a:r>
          </a:p>
          <a:p>
            <a:pPr lvl="1">
              <a:buFontTx/>
              <a:buChar char="-"/>
            </a:pPr>
            <a:r>
              <a:rPr lang="en-US" sz="1200" dirty="0"/>
              <a:t>RTCBTF will discuss more at next meeting (reminder- ERCOT current plan is to implement approved protocols)</a:t>
            </a:r>
            <a:endParaRPr lang="en-US" sz="1100" dirty="0"/>
          </a:p>
        </p:txBody>
      </p:sp>
    </p:spTree>
    <p:extLst>
      <p:ext uri="{BB962C8B-B14F-4D97-AF65-F5344CB8AC3E}">
        <p14:creationId xmlns:p14="http://schemas.microsoft.com/office/powerpoint/2010/main" val="25064929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47D35-388B-773E-4BED-BFB0B5168BE0}"/>
              </a:ext>
            </a:extLst>
          </p:cNvPr>
          <p:cNvSpPr>
            <a:spLocks noGrp="1"/>
          </p:cNvSpPr>
          <p:nvPr>
            <p:ph type="title"/>
          </p:nvPr>
        </p:nvSpPr>
        <p:spPr/>
        <p:txBody>
          <a:bodyPr/>
          <a:lstStyle/>
          <a:p>
            <a:r>
              <a:rPr lang="en-US" dirty="0"/>
              <a:t>TAC requested action</a:t>
            </a:r>
            <a:endParaRPr lang="en-US" dirty="0">
              <a:solidFill>
                <a:srgbClr val="FF0000"/>
              </a:solidFill>
            </a:endParaRPr>
          </a:p>
        </p:txBody>
      </p:sp>
      <p:sp>
        <p:nvSpPr>
          <p:cNvPr id="8" name="Content Placeholder 7">
            <a:extLst>
              <a:ext uri="{FF2B5EF4-FFF2-40B4-BE49-F238E27FC236}">
                <a16:creationId xmlns:a16="http://schemas.microsoft.com/office/drawing/2014/main" id="{F97F78F1-831D-5D2B-D86F-5DA2B2C9A12A}"/>
              </a:ext>
            </a:extLst>
          </p:cNvPr>
          <p:cNvSpPr>
            <a:spLocks noGrp="1"/>
          </p:cNvSpPr>
          <p:nvPr>
            <p:ph idx="1"/>
          </p:nvPr>
        </p:nvSpPr>
        <p:spPr>
          <a:xfrm>
            <a:off x="304800" y="914400"/>
            <a:ext cx="8534400" cy="4876800"/>
          </a:xfrm>
        </p:spPr>
        <p:txBody>
          <a:bodyPr/>
          <a:lstStyle/>
          <a:p>
            <a:pPr>
              <a:buFontTx/>
              <a:buChar char="-"/>
            </a:pPr>
            <a:r>
              <a:rPr lang="en-US" sz="1600" u="sng" dirty="0"/>
              <a:t>Issue 17</a:t>
            </a:r>
            <a:r>
              <a:rPr lang="en-US" sz="1600" dirty="0"/>
              <a:t> - RUC Capacity Short</a:t>
            </a:r>
          </a:p>
          <a:p>
            <a:pPr lvl="1">
              <a:buFontTx/>
              <a:buChar char="-"/>
            </a:pPr>
            <a:r>
              <a:rPr lang="en-US" sz="1500" dirty="0">
                <a:solidFill>
                  <a:srgbClr val="C00000"/>
                </a:solidFill>
              </a:rPr>
              <a:t>Seeking TAC endorsement of </a:t>
            </a:r>
            <a:r>
              <a:rPr lang="en-US" sz="1500" u="sng" dirty="0">
                <a:solidFill>
                  <a:srgbClr val="C00000"/>
                </a:solidFill>
              </a:rPr>
              <a:t>RUC Capacity Short Whitepaper</a:t>
            </a:r>
            <a:r>
              <a:rPr lang="en-US" sz="1500" dirty="0">
                <a:solidFill>
                  <a:srgbClr val="C00000"/>
                </a:solidFill>
              </a:rPr>
              <a:t> (posted with TAC materials)</a:t>
            </a:r>
          </a:p>
          <a:p>
            <a:pPr lvl="2">
              <a:buFontTx/>
              <a:buChar char="-"/>
            </a:pPr>
            <a:r>
              <a:rPr lang="en-US" sz="1100" dirty="0"/>
              <a:t>Three rounds of RTCBTF review with no changes proposed</a:t>
            </a:r>
          </a:p>
          <a:p>
            <a:pPr lvl="2">
              <a:buFontTx/>
              <a:buChar char="-"/>
            </a:pPr>
            <a:r>
              <a:rPr lang="en-US" sz="1100" dirty="0"/>
              <a:t>ERCOT walked-through draft NPRR language with no issues</a:t>
            </a:r>
          </a:p>
          <a:p>
            <a:pPr lvl="2">
              <a:buFontTx/>
              <a:buChar char="-"/>
            </a:pPr>
            <a:r>
              <a:rPr lang="en-US" sz="1100" dirty="0"/>
              <a:t>Upon TAC endorsement of whitepaper, ERCOT will:</a:t>
            </a:r>
          </a:p>
          <a:p>
            <a:pPr lvl="3">
              <a:buFontTx/>
              <a:buChar char="-"/>
            </a:pPr>
            <a:r>
              <a:rPr lang="en-US" sz="900" dirty="0"/>
              <a:t>Update the Whitepaper to remove Draft and reflect TAC endorsement as of today</a:t>
            </a:r>
          </a:p>
          <a:p>
            <a:pPr lvl="3">
              <a:buFontTx/>
              <a:buChar char="-"/>
            </a:pPr>
            <a:r>
              <a:rPr lang="en-US" sz="900" dirty="0"/>
              <a:t>ERCOT will file NPRR and “Revision Description” will specify that the NPRR is based on the TAC endorsed whitepaper supporting the RTCBTF implementation activities.  The NPRR will proceed though normal stakeholder process, however, whitepaper will serve as “guardrails” to maintain overall design and scope of NPRR (similar to RTC principles approach in 2019).</a:t>
            </a:r>
          </a:p>
          <a:p>
            <a:pPr lvl="2">
              <a:buFontTx/>
              <a:buChar char="-"/>
            </a:pPr>
            <a:endParaRPr lang="en-US" sz="1400" dirty="0"/>
          </a:p>
          <a:p>
            <a:pPr>
              <a:buFontTx/>
              <a:buChar char="-"/>
            </a:pPr>
            <a:r>
              <a:rPr lang="en-US" sz="1600" dirty="0"/>
              <a:t>Note- RTCBTF will bring Issue 4 (Change for on-line hydro Resources mitigation per Key Principle 1.3(3)) to the May TAC meeting.</a:t>
            </a:r>
          </a:p>
          <a:p>
            <a:pPr>
              <a:buFontTx/>
              <a:buChar char="-"/>
            </a:pPr>
            <a:endParaRPr lang="en-US" sz="1600" u="sng" dirty="0"/>
          </a:p>
          <a:p>
            <a:endParaRPr lang="en-US" sz="1800" dirty="0"/>
          </a:p>
        </p:txBody>
      </p:sp>
    </p:spTree>
    <p:extLst>
      <p:ext uri="{BB962C8B-B14F-4D97-AF65-F5344CB8AC3E}">
        <p14:creationId xmlns:p14="http://schemas.microsoft.com/office/powerpoint/2010/main" val="33566145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47D35-388B-773E-4BED-BFB0B5168BE0}"/>
              </a:ext>
            </a:extLst>
          </p:cNvPr>
          <p:cNvSpPr>
            <a:spLocks noGrp="1"/>
          </p:cNvSpPr>
          <p:nvPr>
            <p:ph type="title"/>
          </p:nvPr>
        </p:nvSpPr>
        <p:spPr/>
        <p:txBody>
          <a:bodyPr/>
          <a:lstStyle/>
          <a:p>
            <a:r>
              <a:rPr lang="en-US" dirty="0"/>
              <a:t>RTCBTF Next steps</a:t>
            </a:r>
          </a:p>
        </p:txBody>
      </p:sp>
      <p:sp>
        <p:nvSpPr>
          <p:cNvPr id="8" name="Content Placeholder 7">
            <a:extLst>
              <a:ext uri="{FF2B5EF4-FFF2-40B4-BE49-F238E27FC236}">
                <a16:creationId xmlns:a16="http://schemas.microsoft.com/office/drawing/2014/main" id="{F97F78F1-831D-5D2B-D86F-5DA2B2C9A12A}"/>
              </a:ext>
            </a:extLst>
          </p:cNvPr>
          <p:cNvSpPr>
            <a:spLocks noGrp="1"/>
          </p:cNvSpPr>
          <p:nvPr>
            <p:ph idx="1"/>
          </p:nvPr>
        </p:nvSpPr>
        <p:spPr>
          <a:xfrm>
            <a:off x="319726" y="1066800"/>
            <a:ext cx="8534400" cy="4724399"/>
          </a:xfrm>
        </p:spPr>
        <p:txBody>
          <a:bodyPr/>
          <a:lstStyle/>
          <a:p>
            <a:pPr>
              <a:buFontTx/>
              <a:buChar char="-"/>
            </a:pPr>
            <a:r>
              <a:rPr lang="en-US" sz="1800" dirty="0"/>
              <a:t>May 8- Next RTCBTF</a:t>
            </a:r>
          </a:p>
          <a:p>
            <a:pPr>
              <a:buFontTx/>
              <a:buChar char="-"/>
            </a:pPr>
            <a:r>
              <a:rPr lang="en-US" sz="1800" dirty="0"/>
              <a:t>Limited series of RTC+B Technical Workshops (April-June 2024) </a:t>
            </a:r>
          </a:p>
          <a:p>
            <a:pPr lvl="1">
              <a:buFontTx/>
              <a:buChar char="-"/>
            </a:pPr>
            <a:r>
              <a:rPr lang="en-US" sz="1400" dirty="0"/>
              <a:t>Target audience, vendors and IT development/implementation staff (sent to RTCBTF and TWG) </a:t>
            </a:r>
          </a:p>
          <a:p>
            <a:pPr marL="800100" lvl="2" indent="0">
              <a:spcBef>
                <a:spcPts val="0"/>
              </a:spcBef>
              <a:buSzPts val="1000"/>
              <a:buNone/>
              <a:tabLst>
                <a:tab pos="457200" algn="l"/>
              </a:tabLst>
            </a:pPr>
            <a:r>
              <a:rPr lang="en-US" sz="1200" u="sng" dirty="0">
                <a:solidFill>
                  <a:srgbClr val="0563C1"/>
                </a:solidFill>
                <a:effectLst/>
                <a:latin typeface="Calibri" panose="020F0502020204030204" pitchFamily="34" charset="0"/>
                <a:ea typeface="Times New Roman" panose="02020603050405020304" pitchFamily="18" charset="0"/>
                <a:hlinkClick r:id="rId2"/>
              </a:rPr>
              <a:t>RTC+B Technical Workshop - April 18, 2024:   1:00 PM – 4:00 PM </a:t>
            </a:r>
            <a:r>
              <a:rPr lang="en-US" sz="1200" dirty="0">
                <a:effectLst/>
                <a:latin typeface="Calibri" panose="020F0502020204030204" pitchFamily="34" charset="0"/>
                <a:ea typeface="Times New Roman" panose="02020603050405020304" pitchFamily="18" charset="0"/>
              </a:rPr>
              <a:t>:</a:t>
            </a:r>
          </a:p>
          <a:p>
            <a:pPr marL="800100" lvl="2" indent="0">
              <a:spcBef>
                <a:spcPts val="0"/>
              </a:spcBef>
              <a:buSzPts val="1000"/>
              <a:buNone/>
              <a:tabLst>
                <a:tab pos="457200" algn="l"/>
              </a:tabLst>
            </a:pPr>
            <a:r>
              <a:rPr lang="en-US" sz="1200" dirty="0">
                <a:latin typeface="Calibri" panose="020F0502020204030204" pitchFamily="34" charset="0"/>
                <a:ea typeface="Times New Roman" panose="02020603050405020304" pitchFamily="18" charset="0"/>
              </a:rPr>
              <a:t>	</a:t>
            </a:r>
            <a:r>
              <a:rPr lang="en-US" sz="1200" dirty="0">
                <a:effectLst/>
                <a:latin typeface="Calibri" panose="020F0502020204030204" pitchFamily="34" charset="0"/>
                <a:ea typeface="Times New Roman" panose="02020603050405020304" pitchFamily="18" charset="0"/>
              </a:rPr>
              <a:t>Overview of ICCP Telemetry/EMS SCADA/AGC changes &amp; ICCP Configurations for parallel testing.</a:t>
            </a:r>
            <a:endParaRPr lang="en-US" sz="1200" dirty="0">
              <a:effectLst/>
              <a:latin typeface="Calibri" panose="020F0502020204030204" pitchFamily="34" charset="0"/>
              <a:ea typeface="Calibri" panose="020F0502020204030204" pitchFamily="34" charset="0"/>
            </a:endParaRPr>
          </a:p>
          <a:p>
            <a:pPr marL="800100" lvl="2" indent="0">
              <a:spcBef>
                <a:spcPts val="0"/>
              </a:spcBef>
              <a:buSzPts val="1000"/>
              <a:buNone/>
              <a:tabLst>
                <a:tab pos="457200" algn="l"/>
              </a:tabLst>
            </a:pPr>
            <a:r>
              <a:rPr lang="en-US" sz="1200" u="sng" dirty="0">
                <a:solidFill>
                  <a:srgbClr val="0563C1"/>
                </a:solidFill>
                <a:effectLst/>
                <a:latin typeface="Calibri" panose="020F0502020204030204" pitchFamily="34" charset="0"/>
                <a:ea typeface="Times New Roman" panose="02020603050405020304" pitchFamily="18" charset="0"/>
                <a:hlinkClick r:id="rId3"/>
              </a:rPr>
              <a:t>RTC+B Technical Workshop - May 6, 2024:      1:00 PM – 4:00 PM </a:t>
            </a:r>
            <a:r>
              <a:rPr lang="en-US" sz="1200" dirty="0">
                <a:effectLst/>
                <a:latin typeface="Calibri" panose="020F0502020204030204" pitchFamily="34" charset="0"/>
                <a:ea typeface="Times New Roman" panose="02020603050405020304" pitchFamily="18" charset="0"/>
              </a:rPr>
              <a:t>: </a:t>
            </a:r>
          </a:p>
          <a:p>
            <a:pPr marL="800100" lvl="2" indent="0">
              <a:spcBef>
                <a:spcPts val="0"/>
              </a:spcBef>
              <a:buSzPts val="1000"/>
              <a:buNone/>
              <a:tabLst>
                <a:tab pos="457200" algn="l"/>
              </a:tabLst>
            </a:pPr>
            <a:r>
              <a:rPr lang="en-US" sz="1200" dirty="0">
                <a:latin typeface="Calibri" panose="020F0502020204030204" pitchFamily="34" charset="0"/>
                <a:ea typeface="Times New Roman" panose="02020603050405020304" pitchFamily="18" charset="0"/>
              </a:rPr>
              <a:t>	</a:t>
            </a:r>
            <a:r>
              <a:rPr lang="en-US" sz="1200" dirty="0">
                <a:effectLst/>
                <a:latin typeface="Calibri" panose="020F0502020204030204" pitchFamily="34" charset="0"/>
                <a:ea typeface="Times New Roman" panose="02020603050405020304" pitchFamily="18" charset="0"/>
              </a:rPr>
              <a:t>Finalize approach on ICCP configuration approaches for parallel testing and transition.  </a:t>
            </a:r>
            <a:endParaRPr lang="en-US" sz="1200" dirty="0">
              <a:effectLst/>
              <a:latin typeface="Calibri" panose="020F0502020204030204" pitchFamily="34" charset="0"/>
              <a:ea typeface="Calibri" panose="020F0502020204030204" pitchFamily="34" charset="0"/>
            </a:endParaRPr>
          </a:p>
          <a:p>
            <a:pPr marL="800100" lvl="2" indent="0">
              <a:spcBef>
                <a:spcPts val="0"/>
              </a:spcBef>
              <a:buSzPts val="1000"/>
              <a:buNone/>
              <a:tabLst>
                <a:tab pos="457200" algn="l"/>
              </a:tabLst>
            </a:pPr>
            <a:r>
              <a:rPr lang="en-US" sz="1200" u="sng" dirty="0">
                <a:solidFill>
                  <a:srgbClr val="0563C1"/>
                </a:solidFill>
                <a:effectLst/>
                <a:latin typeface="Calibri" panose="020F0502020204030204" pitchFamily="34" charset="0"/>
                <a:ea typeface="Times New Roman" panose="02020603050405020304" pitchFamily="18" charset="0"/>
                <a:hlinkClick r:id="rId4"/>
              </a:rPr>
              <a:t>RTC+B Technical Workshop - May 15, 2024:    1:00 PM – 4:00 PM</a:t>
            </a:r>
            <a:r>
              <a:rPr lang="en-US" sz="1200" dirty="0">
                <a:effectLst/>
                <a:latin typeface="Calibri" panose="020F0502020204030204" pitchFamily="34" charset="0"/>
                <a:ea typeface="Times New Roman" panose="02020603050405020304" pitchFamily="18" charset="0"/>
              </a:rPr>
              <a:t> : </a:t>
            </a:r>
          </a:p>
          <a:p>
            <a:pPr marL="800100" lvl="2" indent="0">
              <a:spcBef>
                <a:spcPts val="0"/>
              </a:spcBef>
              <a:buSzPts val="1000"/>
              <a:buNone/>
              <a:tabLst>
                <a:tab pos="457200" algn="l"/>
              </a:tabLst>
            </a:pPr>
            <a:r>
              <a:rPr lang="en-US" sz="1200" dirty="0">
                <a:latin typeface="Calibri" panose="020F0502020204030204" pitchFamily="34" charset="0"/>
                <a:ea typeface="Times New Roman" panose="02020603050405020304" pitchFamily="18" charset="0"/>
              </a:rPr>
              <a:t>	</a:t>
            </a:r>
            <a:r>
              <a:rPr lang="en-US" sz="1200" dirty="0">
                <a:effectLst/>
                <a:latin typeface="Calibri" panose="020F0502020204030204" pitchFamily="34" charset="0"/>
                <a:ea typeface="Times New Roman" panose="02020603050405020304" pitchFamily="18" charset="0"/>
              </a:rPr>
              <a:t>Market Interfaces design specifications (submissions - External API/Market Manager, notifications, and reports)</a:t>
            </a:r>
            <a:endParaRPr lang="en-US" sz="1200" dirty="0">
              <a:effectLst/>
              <a:latin typeface="Calibri" panose="020F0502020204030204" pitchFamily="34" charset="0"/>
              <a:ea typeface="Calibri" panose="020F0502020204030204" pitchFamily="34" charset="0"/>
            </a:endParaRPr>
          </a:p>
          <a:p>
            <a:pPr marL="800100" lvl="2" indent="0">
              <a:spcBef>
                <a:spcPts val="0"/>
              </a:spcBef>
              <a:buSzPts val="1000"/>
              <a:buNone/>
              <a:tabLst>
                <a:tab pos="457200" algn="l"/>
              </a:tabLst>
            </a:pPr>
            <a:r>
              <a:rPr lang="en-US" sz="1200" u="sng" dirty="0">
                <a:solidFill>
                  <a:srgbClr val="0563C1"/>
                </a:solidFill>
                <a:effectLst/>
                <a:latin typeface="Calibri" panose="020F0502020204030204" pitchFamily="34" charset="0"/>
                <a:ea typeface="Times New Roman" panose="02020603050405020304" pitchFamily="18" charset="0"/>
                <a:hlinkClick r:id="rId5"/>
              </a:rPr>
              <a:t>RTC+B Technical Workshop - June 6, 2024:      1:00 PM – 4:00 PM</a:t>
            </a:r>
            <a:r>
              <a:rPr lang="en-US" sz="1200" dirty="0">
                <a:effectLst/>
                <a:latin typeface="Calibri" panose="020F0502020204030204" pitchFamily="34" charset="0"/>
                <a:ea typeface="Times New Roman" panose="02020603050405020304" pitchFamily="18" charset="0"/>
              </a:rPr>
              <a:t> : </a:t>
            </a:r>
          </a:p>
          <a:p>
            <a:pPr marL="800100" lvl="2" indent="0">
              <a:spcBef>
                <a:spcPts val="0"/>
              </a:spcBef>
              <a:buSzPts val="1000"/>
              <a:buNone/>
              <a:tabLst>
                <a:tab pos="457200" algn="l"/>
              </a:tabLst>
            </a:pPr>
            <a:r>
              <a:rPr lang="en-US" sz="1200" dirty="0">
                <a:latin typeface="Calibri" panose="020F0502020204030204" pitchFamily="34" charset="0"/>
                <a:ea typeface="Times New Roman" panose="02020603050405020304" pitchFamily="18" charset="0"/>
              </a:rPr>
              <a:t>	</a:t>
            </a:r>
            <a:r>
              <a:rPr lang="en-US" sz="1200" dirty="0">
                <a:effectLst/>
                <a:latin typeface="Calibri" panose="020F0502020204030204" pitchFamily="34" charset="0"/>
                <a:ea typeface="Times New Roman" panose="02020603050405020304" pitchFamily="18" charset="0"/>
              </a:rPr>
              <a:t>Reserved for further discussions if needed and Q&amp;A session.</a:t>
            </a:r>
          </a:p>
          <a:p>
            <a:pPr lvl="1">
              <a:buFontTx/>
              <a:buChar char="-"/>
            </a:pPr>
            <a:r>
              <a:rPr lang="en-US" sz="1400" dirty="0"/>
              <a:t>Based on the feedback from these workshops, ERCOT will finalize ICCP/Market Interface design specifications and publish draft versions to the ERCOT website.  </a:t>
            </a:r>
          </a:p>
          <a:p>
            <a:pPr lvl="1">
              <a:buFontTx/>
              <a:buChar char="-"/>
            </a:pPr>
            <a:r>
              <a:rPr lang="en-US" sz="1400" dirty="0"/>
              <a:t>This engagement will help QSEs and their vendors start planning their RTC+B systems design and implementation early to align with ERCOT’s RTC+B project implementation timelines which is critical for ERCOT to deliver this project successfully and on time.</a:t>
            </a:r>
          </a:p>
          <a:p>
            <a:pPr lvl="1">
              <a:buFontTx/>
              <a:buChar char="-"/>
            </a:pPr>
            <a:r>
              <a:rPr lang="en-US" sz="1400" dirty="0"/>
              <a:t>Discussions and artifacts will be highlighted and shared at regular RTCBTF meetings.</a:t>
            </a:r>
          </a:p>
          <a:p>
            <a:pPr lvl="1">
              <a:buFontTx/>
              <a:buChar char="-"/>
            </a:pPr>
            <a:endParaRPr lang="en-US" sz="1400" dirty="0"/>
          </a:p>
          <a:p>
            <a:pPr>
              <a:buFontTx/>
              <a:buChar char="-"/>
            </a:pPr>
            <a:r>
              <a:rPr lang="en-US" sz="1800" dirty="0"/>
              <a:t>Questions?</a:t>
            </a:r>
          </a:p>
        </p:txBody>
      </p:sp>
    </p:spTree>
    <p:extLst>
      <p:ext uri="{BB962C8B-B14F-4D97-AF65-F5344CB8AC3E}">
        <p14:creationId xmlns:p14="http://schemas.microsoft.com/office/powerpoint/2010/main" val="4120316833"/>
      </p:ext>
    </p:extLst>
  </p:cSld>
  <p:clrMapOvr>
    <a:masterClrMapping/>
  </p:clrMapOvr>
</p:sld>
</file>

<file path=ppt/theme/theme1.xml><?xml version="1.0" encoding="utf-8"?>
<a:theme xmlns:a="http://schemas.openxmlformats.org/drawingml/2006/main" name="Cover Slide">
  <a:themeElements>
    <a:clrScheme name="Custom 1">
      <a:dk1>
        <a:srgbClr val="2D3338"/>
      </a:dk1>
      <a:lt1>
        <a:srgbClr val="FFFFFF"/>
      </a:lt1>
      <a:dk2>
        <a:srgbClr val="2D3338"/>
      </a:dk2>
      <a:lt2>
        <a:srgbClr val="E6EBF0"/>
      </a:lt2>
      <a:accent1>
        <a:srgbClr val="00AEC7"/>
      </a:accent1>
      <a:accent2>
        <a:srgbClr val="7C858C"/>
      </a:accent2>
      <a:accent3>
        <a:srgbClr val="2BA565"/>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Horizont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Gra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6EBF0"/>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Year xmlns="8d5ee879-813f-4fb9-b7c2-a59846c21aeb" xsi:nil="true"/>
    <Audience xmlns="8d5ee879-813f-4fb9-b7c2-a59846c21aeb">Public</Audie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D0999AAC16EAB41985F08B9B30BD6F8" ma:contentTypeVersion="4" ma:contentTypeDescription="Create a new document." ma:contentTypeScope="" ma:versionID="e17db7c92bbe4a954239b0aad63199c1">
  <xsd:schema xmlns:xsd="http://www.w3.org/2001/XMLSchema" xmlns:xs="http://www.w3.org/2001/XMLSchema" xmlns:p="http://schemas.microsoft.com/office/2006/metadata/properties" xmlns:ns2="8d5ee879-813f-4fb9-b7c2-a59846c21aeb" targetNamespace="http://schemas.microsoft.com/office/2006/metadata/properties" ma:root="true" ma:fieldsID="dbeeea33673683b355d19f3b50507d1a" ns2:_="">
    <xsd:import namespace="8d5ee879-813f-4fb9-b7c2-a59846c21aeb"/>
    <xsd:element name="properties">
      <xsd:complexType>
        <xsd:sequence>
          <xsd:element name="documentManagement">
            <xsd:complexType>
              <xsd:all>
                <xsd:element ref="ns2:Audience" minOccurs="0"/>
                <xsd:element ref="ns2:Year" minOccurs="0"/>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5ee879-813f-4fb9-b7c2-a59846c21aeb" elementFormDefault="qualified">
    <xsd:import namespace="http://schemas.microsoft.com/office/2006/documentManagement/types"/>
    <xsd:import namespace="http://schemas.microsoft.com/office/infopath/2007/PartnerControls"/>
    <xsd:element name="Audience" ma:index="8" nillable="true" ma:displayName="Audience" ma:format="Dropdown" ma:internalName="Audience">
      <xsd:simpleType>
        <xsd:restriction base="dms:Choice">
          <xsd:enumeration value="Internal "/>
          <xsd:enumeration value="Confidential"/>
          <xsd:enumeration value="Public"/>
        </xsd:restriction>
      </xsd:simpleType>
    </xsd:element>
    <xsd:element name="Year" ma:index="9" nillable="true" ma:displayName="Year" ma:format="Dropdown" ma:internalName="Year">
      <xsd:simpleType>
        <xsd:restriction base="dms:Choice">
          <xsd:enumeration value="2022"/>
          <xsd:enumeration value="2023"/>
          <xsd:enumeration value="2024"/>
          <xsd:enumeration value="2025"/>
        </xsd:restriction>
      </xsd:simple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F18ABE5-2C97-4413-ACB0-B3080BAFCAD6}">
  <ds:schemaRefs>
    <ds:schemaRef ds:uri="http://schemas.microsoft.com/sharepoint/v3/contenttype/forms"/>
  </ds:schemaRefs>
</ds:datastoreItem>
</file>

<file path=customXml/itemProps2.xml><?xml version="1.0" encoding="utf-8"?>
<ds:datastoreItem xmlns:ds="http://schemas.openxmlformats.org/officeDocument/2006/customXml" ds:itemID="{1A526C54-2038-4DDB-9077-84C80FF069E0}">
  <ds:schemaRefs>
    <ds:schemaRef ds:uri="http://purl.org/dc/dcmitype/"/>
    <ds:schemaRef ds:uri="http://purl.org/dc/elements/1.1/"/>
    <ds:schemaRef ds:uri="http://schemas.microsoft.com/office/2006/documentManagement/types"/>
    <ds:schemaRef ds:uri="http://schemas.microsoft.com/office/2006/metadata/properties"/>
    <ds:schemaRef ds:uri="c34af464-7aa1-4edd-9be4-83dffc1cb926"/>
    <ds:schemaRef ds:uri="http://schemas.openxmlformats.org/package/2006/metadata/core-properties"/>
    <ds:schemaRef ds:uri="http://purl.org/dc/terms/"/>
    <ds:schemaRef ds:uri="http://schemas.microsoft.com/office/infopath/2007/PartnerControls"/>
    <ds:schemaRef ds:uri="http://www.w3.org/XML/1998/namespace"/>
    <ds:schemaRef ds:uri="8d5ee879-813f-4fb9-b7c2-a59846c21aeb"/>
  </ds:schemaRefs>
</ds:datastoreItem>
</file>

<file path=customXml/itemProps3.xml><?xml version="1.0" encoding="utf-8"?>
<ds:datastoreItem xmlns:ds="http://schemas.openxmlformats.org/officeDocument/2006/customXml" ds:itemID="{1BCE88CD-E9E0-4BB6-AD83-C594282F53D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5ee879-813f-4fb9-b7c2-a59846c21ae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23348</TotalTime>
  <Words>1080</Words>
  <Application>Microsoft Office PowerPoint</Application>
  <PresentationFormat>On-screen Show (4:3)</PresentationFormat>
  <Paragraphs>94</Paragraphs>
  <Slides>8</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8</vt:i4>
      </vt:variant>
    </vt:vector>
  </HeadingPairs>
  <TitlesOfParts>
    <vt:vector size="12" baseType="lpstr">
      <vt:lpstr>Arial</vt:lpstr>
      <vt:lpstr>Calibri</vt:lpstr>
      <vt:lpstr>Cover Slide</vt:lpstr>
      <vt:lpstr>Horizontal Theme</vt:lpstr>
      <vt:lpstr>PowerPoint Presentation</vt:lpstr>
      <vt:lpstr>Outline</vt:lpstr>
      <vt:lpstr>RTC+B Program Update  (excerpt from Feb Board T&amp;S RTC Update)</vt:lpstr>
      <vt:lpstr>Plans for Meetings and Review Cycles</vt:lpstr>
      <vt:lpstr>Current Issues List</vt:lpstr>
      <vt:lpstr>Status of in-flight discussions for April RTCBTF</vt:lpstr>
      <vt:lpstr>TAC requested action</vt:lpstr>
      <vt:lpstr>RTCBTF Next steps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Mereness, Matt</cp:lastModifiedBy>
  <cp:revision>593</cp:revision>
  <cp:lastPrinted>2017-10-10T21:31:05Z</cp:lastPrinted>
  <dcterms:created xsi:type="dcterms:W3CDTF">2016-01-21T15:20:31Z</dcterms:created>
  <dcterms:modified xsi:type="dcterms:W3CDTF">2024-04-10T20:42:08Z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0x0101006D0999AAC16EAB41985F08B9B30BD6F8</vt:lpwstr>
  </property>
  <property fmtid="{D5CDD505-2E9C-101B-9397-08002B2CF9AE}" pid="3" name="MSIP_Label_7084cbda-52b8-46fb-a7b7-cb5bd465ed85_Enabled">
    <vt:lpwstr>true</vt:lpwstr>
  </property>
  <property fmtid="{D5CDD505-2E9C-101B-9397-08002B2CF9AE}" pid="4" name="MSIP_Label_7084cbda-52b8-46fb-a7b7-cb5bd465ed85_ActionId">
    <vt:lpwstr>c62e7908-7660-43a6-b1c8-5c5c95dc1f11</vt:lpwstr>
  </property>
  <property fmtid="{D5CDD505-2E9C-101B-9397-08002B2CF9AE}" pid="5" name="MSIP_Label_7084cbda-52b8-46fb-a7b7-cb5bd465ed85_SetDate">
    <vt:lpwstr>2023-05-09T20:19:39Z</vt:lpwstr>
  </property>
  <property fmtid="{D5CDD505-2E9C-101B-9397-08002B2CF9AE}" pid="6" name="MSIP_Label_7084cbda-52b8-46fb-a7b7-cb5bd465ed85_Name">
    <vt:lpwstr>Internal</vt:lpwstr>
  </property>
  <property fmtid="{D5CDD505-2E9C-101B-9397-08002B2CF9AE}" pid="7" name="MSIP_Label_7084cbda-52b8-46fb-a7b7-cb5bd465ed85_ContentBits">
    <vt:lpwstr>0</vt:lpwstr>
  </property>
  <property fmtid="{D5CDD505-2E9C-101B-9397-08002B2CF9AE}" pid="8" name="MSIP_Label_7084cbda-52b8-46fb-a7b7-cb5bd465ed85_SiteId">
    <vt:lpwstr>0afb747d-bff7-4596-a9fc-950ef9e0ec45</vt:lpwstr>
  </property>
  <property fmtid="{D5CDD505-2E9C-101B-9397-08002B2CF9AE}" pid="9" name="MSIP_Label_7084cbda-52b8-46fb-a7b7-cb5bd465ed85_Method">
    <vt:lpwstr>Standard</vt:lpwstr>
  </property>
</Properties>
</file>